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77" r:id="rId29"/>
  </p:sldIdLst>
  <p:sldSz cx="10080625" cy="567055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27" name="PlaceHolder 2"/>
          <p:cNvSpPr>
            <a:spLocks noGrp="1"/>
          </p:cNvSpPr>
          <p:nvPr>
            <p:ph type="body"/>
          </p:nvPr>
        </p:nvSpPr>
        <p:spPr>
          <a:xfrm>
            <a:off x="503640" y="1326240"/>
            <a:ext cx="9071280" cy="156816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503640" y="3043800"/>
            <a:ext cx="907128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30" name="PlaceHolder 2"/>
          <p:cNvSpPr>
            <a:spLocks noGrp="1"/>
          </p:cNvSpPr>
          <p:nvPr>
            <p:ph type="body"/>
          </p:nvPr>
        </p:nvSpPr>
        <p:spPr>
          <a:xfrm>
            <a:off x="503640" y="1326240"/>
            <a:ext cx="4426560" cy="1568160"/>
          </a:xfrm>
          <a:prstGeom prst="rect">
            <a:avLst/>
          </a:prstGeom>
        </p:spPr>
        <p:txBody>
          <a:bodyPr lIns="0" tIns="0" rIns="0" bIns="0">
            <a:normAutofit/>
          </a:bodyPr>
          <a:lstStyle/>
          <a:p>
            <a:endParaRPr lang="de-DE" sz="3200" b="0" strike="noStrike" spc="-1">
              <a:latin typeface="Arial"/>
            </a:endParaRPr>
          </a:p>
        </p:txBody>
      </p:sp>
      <p:sp>
        <p:nvSpPr>
          <p:cNvPr id="31" name="PlaceHolder 3"/>
          <p:cNvSpPr>
            <a:spLocks noGrp="1"/>
          </p:cNvSpPr>
          <p:nvPr>
            <p:ph type="body"/>
          </p:nvPr>
        </p:nvSpPr>
        <p:spPr>
          <a:xfrm>
            <a:off x="5151960" y="1326240"/>
            <a:ext cx="4426560" cy="1568160"/>
          </a:xfrm>
          <a:prstGeom prst="rect">
            <a:avLst/>
          </a:prstGeom>
        </p:spPr>
        <p:txBody>
          <a:bodyPr lIns="0" tIns="0" rIns="0" bIns="0">
            <a:normAutofit/>
          </a:bodyPr>
          <a:lstStyle/>
          <a:p>
            <a:endParaRPr lang="de-DE" sz="3200" b="0" strike="noStrike" spc="-1">
              <a:latin typeface="Arial"/>
            </a:endParaRPr>
          </a:p>
        </p:txBody>
      </p:sp>
      <p:sp>
        <p:nvSpPr>
          <p:cNvPr id="32" name="PlaceHolder 4"/>
          <p:cNvSpPr>
            <a:spLocks noGrp="1"/>
          </p:cNvSpPr>
          <p:nvPr>
            <p:ph type="body"/>
          </p:nvPr>
        </p:nvSpPr>
        <p:spPr>
          <a:xfrm>
            <a:off x="503640" y="3043800"/>
            <a:ext cx="4426560" cy="1568160"/>
          </a:xfrm>
          <a:prstGeom prst="rect">
            <a:avLst/>
          </a:prstGeom>
        </p:spPr>
        <p:txBody>
          <a:bodyPr lIns="0" tIns="0" rIns="0" bIns="0">
            <a:normAutofit/>
          </a:bodyPr>
          <a:lstStyle/>
          <a:p>
            <a:endParaRPr lang="de-DE" sz="3200" b="0" strike="noStrike" spc="-1">
              <a:latin typeface="Arial"/>
            </a:endParaRPr>
          </a:p>
        </p:txBody>
      </p:sp>
      <p:sp>
        <p:nvSpPr>
          <p:cNvPr id="33" name="PlaceHolder 5"/>
          <p:cNvSpPr>
            <a:spLocks noGrp="1"/>
          </p:cNvSpPr>
          <p:nvPr>
            <p:ph type="body"/>
          </p:nvPr>
        </p:nvSpPr>
        <p:spPr>
          <a:xfrm>
            <a:off x="5151960" y="3043800"/>
            <a:ext cx="442656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35" name="PlaceHolder 2"/>
          <p:cNvSpPr>
            <a:spLocks noGrp="1"/>
          </p:cNvSpPr>
          <p:nvPr>
            <p:ph type="body"/>
          </p:nvPr>
        </p:nvSpPr>
        <p:spPr>
          <a:xfrm>
            <a:off x="503640" y="1326240"/>
            <a:ext cx="2920680" cy="1568160"/>
          </a:xfrm>
          <a:prstGeom prst="rect">
            <a:avLst/>
          </a:prstGeom>
        </p:spPr>
        <p:txBody>
          <a:bodyPr lIns="0" tIns="0" rIns="0" bIns="0">
            <a:normAutofit/>
          </a:bodyPr>
          <a:lstStyle/>
          <a:p>
            <a:endParaRPr lang="de-DE" sz="3200" b="0" strike="noStrike" spc="-1">
              <a:latin typeface="Arial"/>
            </a:endParaRPr>
          </a:p>
        </p:txBody>
      </p:sp>
      <p:sp>
        <p:nvSpPr>
          <p:cNvPr id="36" name="PlaceHolder 3"/>
          <p:cNvSpPr>
            <a:spLocks noGrp="1"/>
          </p:cNvSpPr>
          <p:nvPr>
            <p:ph type="body"/>
          </p:nvPr>
        </p:nvSpPr>
        <p:spPr>
          <a:xfrm>
            <a:off x="3570840" y="1326240"/>
            <a:ext cx="2920680" cy="1568160"/>
          </a:xfrm>
          <a:prstGeom prst="rect">
            <a:avLst/>
          </a:prstGeom>
        </p:spPr>
        <p:txBody>
          <a:bodyPr lIns="0" tIns="0" rIns="0" bIns="0">
            <a:normAutofit/>
          </a:bodyPr>
          <a:lstStyle/>
          <a:p>
            <a:endParaRPr lang="de-DE" sz="3200" b="0" strike="noStrike" spc="-1">
              <a:latin typeface="Arial"/>
            </a:endParaRPr>
          </a:p>
        </p:txBody>
      </p:sp>
      <p:sp>
        <p:nvSpPr>
          <p:cNvPr id="37" name="PlaceHolder 4"/>
          <p:cNvSpPr>
            <a:spLocks noGrp="1"/>
          </p:cNvSpPr>
          <p:nvPr>
            <p:ph type="body"/>
          </p:nvPr>
        </p:nvSpPr>
        <p:spPr>
          <a:xfrm>
            <a:off x="6637680" y="1326240"/>
            <a:ext cx="2920680" cy="1568160"/>
          </a:xfrm>
          <a:prstGeom prst="rect">
            <a:avLst/>
          </a:prstGeom>
        </p:spPr>
        <p:txBody>
          <a:bodyPr lIns="0" tIns="0" rIns="0" bIns="0">
            <a:normAutofit/>
          </a:bodyPr>
          <a:lstStyle/>
          <a:p>
            <a:endParaRPr lang="de-DE" sz="3200" b="0" strike="noStrike" spc="-1">
              <a:latin typeface="Arial"/>
            </a:endParaRPr>
          </a:p>
        </p:txBody>
      </p:sp>
      <p:sp>
        <p:nvSpPr>
          <p:cNvPr id="38" name="PlaceHolder 5"/>
          <p:cNvSpPr>
            <a:spLocks noGrp="1"/>
          </p:cNvSpPr>
          <p:nvPr>
            <p:ph type="body"/>
          </p:nvPr>
        </p:nvSpPr>
        <p:spPr>
          <a:xfrm>
            <a:off x="503640" y="3043800"/>
            <a:ext cx="2920680" cy="1568160"/>
          </a:xfrm>
          <a:prstGeom prst="rect">
            <a:avLst/>
          </a:prstGeom>
        </p:spPr>
        <p:txBody>
          <a:bodyPr lIns="0" tIns="0" rIns="0" bIns="0">
            <a:normAutofit/>
          </a:bodyPr>
          <a:lstStyle/>
          <a:p>
            <a:endParaRPr lang="de-DE" sz="3200" b="0" strike="noStrike" spc="-1">
              <a:latin typeface="Arial"/>
            </a:endParaRPr>
          </a:p>
        </p:txBody>
      </p:sp>
      <p:sp>
        <p:nvSpPr>
          <p:cNvPr id="39" name="PlaceHolder 6"/>
          <p:cNvSpPr>
            <a:spLocks noGrp="1"/>
          </p:cNvSpPr>
          <p:nvPr>
            <p:ph type="body"/>
          </p:nvPr>
        </p:nvSpPr>
        <p:spPr>
          <a:xfrm>
            <a:off x="3570840" y="3043800"/>
            <a:ext cx="2920680" cy="1568160"/>
          </a:xfrm>
          <a:prstGeom prst="rect">
            <a:avLst/>
          </a:prstGeom>
        </p:spPr>
        <p:txBody>
          <a:bodyPr lIns="0" tIns="0" rIns="0" bIns="0">
            <a:normAutofit/>
          </a:bodyPr>
          <a:lstStyle/>
          <a:p>
            <a:endParaRPr lang="de-DE" sz="3200" b="0" strike="noStrike" spc="-1">
              <a:latin typeface="Arial"/>
            </a:endParaRPr>
          </a:p>
        </p:txBody>
      </p:sp>
      <p:sp>
        <p:nvSpPr>
          <p:cNvPr id="40" name="PlaceHolder 7"/>
          <p:cNvSpPr>
            <a:spLocks noGrp="1"/>
          </p:cNvSpPr>
          <p:nvPr>
            <p:ph type="body"/>
          </p:nvPr>
        </p:nvSpPr>
        <p:spPr>
          <a:xfrm>
            <a:off x="6637680" y="3043800"/>
            <a:ext cx="292068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6" name="PlaceHolder 2"/>
          <p:cNvSpPr>
            <a:spLocks noGrp="1"/>
          </p:cNvSpPr>
          <p:nvPr>
            <p:ph type="subTitle"/>
          </p:nvPr>
        </p:nvSpPr>
        <p:spPr>
          <a:xfrm>
            <a:off x="503640" y="1326240"/>
            <a:ext cx="9071280" cy="32882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8" name="PlaceHolder 2"/>
          <p:cNvSpPr>
            <a:spLocks noGrp="1"/>
          </p:cNvSpPr>
          <p:nvPr>
            <p:ph type="body"/>
          </p:nvPr>
        </p:nvSpPr>
        <p:spPr>
          <a:xfrm>
            <a:off x="503640" y="1326240"/>
            <a:ext cx="9071280" cy="32882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10" name="PlaceHolder 2"/>
          <p:cNvSpPr>
            <a:spLocks noGrp="1"/>
          </p:cNvSpPr>
          <p:nvPr>
            <p:ph type="body"/>
          </p:nvPr>
        </p:nvSpPr>
        <p:spPr>
          <a:xfrm>
            <a:off x="503640" y="1326240"/>
            <a:ext cx="4426560" cy="3288240"/>
          </a:xfrm>
          <a:prstGeom prst="rect">
            <a:avLst/>
          </a:prstGeom>
        </p:spPr>
        <p:txBody>
          <a:bodyPr lIns="0" tIns="0" rIns="0" bIns="0">
            <a:normAutofit/>
          </a:bodyPr>
          <a:lstStyle/>
          <a:p>
            <a:endParaRPr lang="de-DE" sz="3200" b="0" strike="noStrike" spc="-1">
              <a:latin typeface="Arial"/>
            </a:endParaRPr>
          </a:p>
        </p:txBody>
      </p:sp>
      <p:sp>
        <p:nvSpPr>
          <p:cNvPr id="11" name="PlaceHolder 3"/>
          <p:cNvSpPr>
            <a:spLocks noGrp="1"/>
          </p:cNvSpPr>
          <p:nvPr>
            <p:ph type="body"/>
          </p:nvPr>
        </p:nvSpPr>
        <p:spPr>
          <a:xfrm>
            <a:off x="5151960" y="1326240"/>
            <a:ext cx="4426560" cy="32882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6080"/>
            <a:ext cx="9071280" cy="438840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15" name="PlaceHolder 2"/>
          <p:cNvSpPr>
            <a:spLocks noGrp="1"/>
          </p:cNvSpPr>
          <p:nvPr>
            <p:ph type="body"/>
          </p:nvPr>
        </p:nvSpPr>
        <p:spPr>
          <a:xfrm>
            <a:off x="503640" y="1326240"/>
            <a:ext cx="4426560" cy="1568160"/>
          </a:xfrm>
          <a:prstGeom prst="rect">
            <a:avLst/>
          </a:prstGeom>
        </p:spPr>
        <p:txBody>
          <a:bodyPr lIns="0" tIns="0" rIns="0" bIns="0">
            <a:normAutofit/>
          </a:bodyPr>
          <a:lstStyle/>
          <a:p>
            <a:endParaRPr lang="de-DE" sz="3200" b="0" strike="noStrike" spc="-1">
              <a:latin typeface="Arial"/>
            </a:endParaRPr>
          </a:p>
        </p:txBody>
      </p:sp>
      <p:sp>
        <p:nvSpPr>
          <p:cNvPr id="16" name="PlaceHolder 3"/>
          <p:cNvSpPr>
            <a:spLocks noGrp="1"/>
          </p:cNvSpPr>
          <p:nvPr>
            <p:ph type="body"/>
          </p:nvPr>
        </p:nvSpPr>
        <p:spPr>
          <a:xfrm>
            <a:off x="5151960" y="1326240"/>
            <a:ext cx="4426560" cy="3288240"/>
          </a:xfrm>
          <a:prstGeom prst="rect">
            <a:avLst/>
          </a:prstGeom>
        </p:spPr>
        <p:txBody>
          <a:bodyPr lIns="0" tIns="0" rIns="0" bIns="0">
            <a:normAutofit/>
          </a:bodyPr>
          <a:lstStyle/>
          <a:p>
            <a:endParaRPr lang="de-DE" sz="3200" b="0" strike="noStrike" spc="-1">
              <a:latin typeface="Arial"/>
            </a:endParaRPr>
          </a:p>
        </p:txBody>
      </p:sp>
      <p:sp>
        <p:nvSpPr>
          <p:cNvPr id="17" name="PlaceHolder 4"/>
          <p:cNvSpPr>
            <a:spLocks noGrp="1"/>
          </p:cNvSpPr>
          <p:nvPr>
            <p:ph type="body"/>
          </p:nvPr>
        </p:nvSpPr>
        <p:spPr>
          <a:xfrm>
            <a:off x="503640" y="3043800"/>
            <a:ext cx="442656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19" name="PlaceHolder 2"/>
          <p:cNvSpPr>
            <a:spLocks noGrp="1"/>
          </p:cNvSpPr>
          <p:nvPr>
            <p:ph type="body"/>
          </p:nvPr>
        </p:nvSpPr>
        <p:spPr>
          <a:xfrm>
            <a:off x="503640" y="1326240"/>
            <a:ext cx="4426560" cy="3288240"/>
          </a:xfrm>
          <a:prstGeom prst="rect">
            <a:avLst/>
          </a:prstGeom>
        </p:spPr>
        <p:txBody>
          <a:bodyPr lIns="0" tIns="0" rIns="0" bIns="0">
            <a:normAutofit/>
          </a:bodyPr>
          <a:lstStyle/>
          <a:p>
            <a:endParaRPr lang="de-DE" sz="3200" b="0" strike="noStrike" spc="-1">
              <a:latin typeface="Arial"/>
            </a:endParaRPr>
          </a:p>
        </p:txBody>
      </p:sp>
      <p:sp>
        <p:nvSpPr>
          <p:cNvPr id="20" name="PlaceHolder 3"/>
          <p:cNvSpPr>
            <a:spLocks noGrp="1"/>
          </p:cNvSpPr>
          <p:nvPr>
            <p:ph type="body"/>
          </p:nvPr>
        </p:nvSpPr>
        <p:spPr>
          <a:xfrm>
            <a:off x="5151960" y="1326240"/>
            <a:ext cx="4426560" cy="1568160"/>
          </a:xfrm>
          <a:prstGeom prst="rect">
            <a:avLst/>
          </a:prstGeom>
        </p:spPr>
        <p:txBody>
          <a:bodyPr lIns="0" tIns="0" rIns="0" bIns="0">
            <a:normAutofit/>
          </a:bodyPr>
          <a:lstStyle/>
          <a:p>
            <a:endParaRPr lang="de-DE" sz="3200" b="0" strike="noStrike" spc="-1">
              <a:latin typeface="Arial"/>
            </a:endParaRPr>
          </a:p>
        </p:txBody>
      </p:sp>
      <p:sp>
        <p:nvSpPr>
          <p:cNvPr id="21" name="PlaceHolder 4"/>
          <p:cNvSpPr>
            <a:spLocks noGrp="1"/>
          </p:cNvSpPr>
          <p:nvPr>
            <p:ph type="body"/>
          </p:nvPr>
        </p:nvSpPr>
        <p:spPr>
          <a:xfrm>
            <a:off x="5151960" y="3043800"/>
            <a:ext cx="442656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6080"/>
            <a:ext cx="9071280" cy="946440"/>
          </a:xfrm>
          <a:prstGeom prst="rect">
            <a:avLst/>
          </a:prstGeom>
        </p:spPr>
        <p:txBody>
          <a:bodyPr lIns="0" tIns="0" rIns="0" bIns="0" anchor="ctr">
            <a:spAutoFit/>
          </a:bodyPr>
          <a:lstStyle/>
          <a:p>
            <a:pPr algn="ctr"/>
            <a:endParaRPr lang="de-DE" sz="4400" b="0" strike="noStrike" spc="-1">
              <a:latin typeface="Arial"/>
            </a:endParaRPr>
          </a:p>
        </p:txBody>
      </p:sp>
      <p:sp>
        <p:nvSpPr>
          <p:cNvPr id="23" name="PlaceHolder 2"/>
          <p:cNvSpPr>
            <a:spLocks noGrp="1"/>
          </p:cNvSpPr>
          <p:nvPr>
            <p:ph type="body"/>
          </p:nvPr>
        </p:nvSpPr>
        <p:spPr>
          <a:xfrm>
            <a:off x="503640" y="1326240"/>
            <a:ext cx="4426560" cy="1568160"/>
          </a:xfrm>
          <a:prstGeom prst="rect">
            <a:avLst/>
          </a:prstGeom>
        </p:spPr>
        <p:txBody>
          <a:bodyPr lIns="0" tIns="0" rIns="0" bIns="0">
            <a:normAutofit/>
          </a:bodyPr>
          <a:lstStyle/>
          <a:p>
            <a:endParaRPr lang="de-DE" sz="3200" b="0" strike="noStrike" spc="-1">
              <a:latin typeface="Arial"/>
            </a:endParaRPr>
          </a:p>
        </p:txBody>
      </p:sp>
      <p:sp>
        <p:nvSpPr>
          <p:cNvPr id="24" name="PlaceHolder 3"/>
          <p:cNvSpPr>
            <a:spLocks noGrp="1"/>
          </p:cNvSpPr>
          <p:nvPr>
            <p:ph type="body"/>
          </p:nvPr>
        </p:nvSpPr>
        <p:spPr>
          <a:xfrm>
            <a:off x="5151960" y="1326240"/>
            <a:ext cx="4426560" cy="1568160"/>
          </a:xfrm>
          <a:prstGeom prst="rect">
            <a:avLst/>
          </a:prstGeom>
        </p:spPr>
        <p:txBody>
          <a:bodyPr lIns="0" tIns="0" rIns="0" bIns="0">
            <a:normAutofit/>
          </a:bodyPr>
          <a:lstStyle/>
          <a:p>
            <a:endParaRPr lang="de-DE" sz="3200" b="0" strike="noStrike" spc="-1">
              <a:latin typeface="Arial"/>
            </a:endParaRPr>
          </a:p>
        </p:txBody>
      </p:sp>
      <p:sp>
        <p:nvSpPr>
          <p:cNvPr id="25" name="PlaceHolder 4"/>
          <p:cNvSpPr>
            <a:spLocks noGrp="1"/>
          </p:cNvSpPr>
          <p:nvPr>
            <p:ph type="body"/>
          </p:nvPr>
        </p:nvSpPr>
        <p:spPr>
          <a:xfrm>
            <a:off x="503640" y="3043800"/>
            <a:ext cx="907128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6080"/>
            <a:ext cx="9071280" cy="94644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6" name="PlaceHolder 2"/>
          <p:cNvSpPr>
            <a:spLocks noGrp="1"/>
          </p:cNvSpPr>
          <p:nvPr>
            <p:ph type="body"/>
          </p:nvPr>
        </p:nvSpPr>
        <p:spPr>
          <a:xfrm>
            <a:off x="503640" y="1326240"/>
            <a:ext cx="9071280" cy="328824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1"/>
              </a:spcBef>
              <a:buClr>
                <a:srgbClr val="000000"/>
              </a:buClr>
              <a:buSzPct val="75000"/>
              <a:buFont typeface="Symbol" charset="2"/>
              <a:buChar char=""/>
            </a:pPr>
            <a:r>
              <a:rPr lang="de-DE" sz="2800" b="0" strike="noStrike" spc="-1">
                <a:latin typeface="Arial"/>
              </a:rPr>
              <a:t>Zweite Gliederungsebene</a:t>
            </a:r>
          </a:p>
          <a:p>
            <a:pPr marL="1296000" lvl="2" indent="-288000">
              <a:spcBef>
                <a:spcPts val="848"/>
              </a:spcBef>
              <a:buClr>
                <a:srgbClr val="000000"/>
              </a:buClr>
              <a:buSzPct val="45000"/>
              <a:buFont typeface="Wingdings" charset="2"/>
              <a:buChar char=""/>
            </a:pPr>
            <a:r>
              <a:rPr lang="de-DE" sz="2400" b="0" strike="noStrike" spc="-1">
                <a:latin typeface="Arial"/>
              </a:rPr>
              <a:t>Dritte Gliederungsebene</a:t>
            </a:r>
          </a:p>
          <a:p>
            <a:pPr marL="1728000" lvl="3" indent="-216000">
              <a:spcBef>
                <a:spcPts val="564"/>
              </a:spcBef>
              <a:buClr>
                <a:srgbClr val="000000"/>
              </a:buClr>
              <a:buSzPct val="75000"/>
              <a:buFont typeface="Symbol" charset="2"/>
              <a:buChar char=""/>
            </a:pPr>
            <a:r>
              <a:rPr lang="de-DE" sz="2000" b="0" strike="noStrike" spc="-1">
                <a:latin typeface="Arial"/>
              </a:rPr>
              <a:t>Vierte Gliederungsebene</a:t>
            </a:r>
          </a:p>
          <a:p>
            <a:pPr marL="2160000" lvl="4" indent="-216000">
              <a:spcBef>
                <a:spcPts val="281"/>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1"/>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1"/>
              </a:spcBef>
              <a:buClr>
                <a:srgbClr val="000000"/>
              </a:buClr>
              <a:buSzPct val="45000"/>
              <a:buFont typeface="Wingdings" charset="2"/>
              <a:buChar char=""/>
            </a:pPr>
            <a:r>
              <a:rPr lang="de-DE" sz="2000" b="0" strike="noStrike" spc="-1">
                <a:latin typeface="Arial"/>
              </a:rPr>
              <a:t>Siebte Gliederungsebene</a:t>
            </a:r>
          </a:p>
        </p:txBody>
      </p:sp>
      <p:sp>
        <p:nvSpPr>
          <p:cNvPr id="2" name="PlaceHolder 3"/>
          <p:cNvSpPr>
            <a:spLocks noGrp="1"/>
          </p:cNvSpPr>
          <p:nvPr>
            <p:ph type="dt"/>
          </p:nvPr>
        </p:nvSpPr>
        <p:spPr>
          <a:xfrm>
            <a:off x="503640" y="5164920"/>
            <a:ext cx="2348280" cy="390600"/>
          </a:xfrm>
          <a:prstGeom prst="rect">
            <a:avLst/>
          </a:prstGeom>
        </p:spPr>
        <p:txBody>
          <a:bodyPr lIns="0" tIns="0" rIns="0" bIns="0">
            <a:noAutofit/>
          </a:bodyPr>
          <a:lstStyle/>
          <a:p>
            <a:r>
              <a:rPr lang="de-DE" sz="1400" b="0" strike="noStrike" spc="-1">
                <a:latin typeface="Times New Roman"/>
              </a:rPr>
              <a:t>&lt;Datum/Uhrzeit&gt;</a:t>
            </a:r>
          </a:p>
        </p:txBody>
      </p:sp>
      <p:sp>
        <p:nvSpPr>
          <p:cNvPr id="3" name="PlaceHolder 4"/>
          <p:cNvSpPr>
            <a:spLocks noGrp="1"/>
          </p:cNvSpPr>
          <p:nvPr>
            <p:ph type="ftr"/>
          </p:nvPr>
        </p:nvSpPr>
        <p:spPr>
          <a:xfrm>
            <a:off x="3447000" y="5164920"/>
            <a:ext cx="3195000" cy="390600"/>
          </a:xfrm>
          <a:prstGeom prst="rect">
            <a:avLst/>
          </a:prstGeom>
        </p:spPr>
        <p:txBody>
          <a:bodyPr lIns="0" tIns="0" rIns="0" bIns="0">
            <a:noAutofit/>
          </a:bodyPr>
          <a:lstStyle/>
          <a:p>
            <a:pPr algn="ctr"/>
            <a:r>
              <a:rPr lang="de-DE" sz="1400" b="0" strike="noStrike" spc="-1">
                <a:latin typeface="Times New Roman"/>
              </a:rPr>
              <a:t>&lt;Fußzeile&gt;</a:t>
            </a:r>
          </a:p>
        </p:txBody>
      </p:sp>
      <p:sp>
        <p:nvSpPr>
          <p:cNvPr id="4" name="PlaceHolder 5"/>
          <p:cNvSpPr>
            <a:spLocks noGrp="1"/>
          </p:cNvSpPr>
          <p:nvPr>
            <p:ph type="sldNum"/>
          </p:nvPr>
        </p:nvSpPr>
        <p:spPr>
          <a:xfrm>
            <a:off x="7226640" y="5164920"/>
            <a:ext cx="2348280" cy="390600"/>
          </a:xfrm>
          <a:prstGeom prst="rect">
            <a:avLst/>
          </a:prstGeom>
        </p:spPr>
        <p:txBody>
          <a:bodyPr lIns="0" tIns="0" rIns="0" bIns="0">
            <a:noAutofit/>
          </a:bodyPr>
          <a:lstStyle/>
          <a:p>
            <a:pPr algn="r"/>
            <a:fld id="{40299522-46D1-4382-8712-C0065FA491A0}"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p:nvPr>
        </p:nvSpPr>
        <p:spPr>
          <a:xfrm>
            <a:off x="503640" y="2226381"/>
            <a:ext cx="9071280" cy="387798"/>
          </a:xfrm>
        </p:spPr>
        <p:txBody>
          <a:bodyPr/>
          <a:lstStyle/>
          <a:p>
            <a:pPr marL="0" indent="0" algn="ctr">
              <a:buNone/>
            </a:pPr>
            <a:r>
              <a:rPr lang="de-DE" b="1" dirty="0" smtClean="0"/>
              <a:t>Umfrage: </a:t>
            </a:r>
            <a:r>
              <a:rPr lang="de-DE" dirty="0" smtClean="0"/>
              <a:t>Obdachlosigkeit in Uelzen</a:t>
            </a:r>
            <a:endParaRPr lang="de-DE" dirty="0"/>
          </a:p>
        </p:txBody>
      </p:sp>
    </p:spTree>
    <p:extLst>
      <p:ext uri="{BB962C8B-B14F-4D97-AF65-F5344CB8AC3E}">
        <p14:creationId xmlns:p14="http://schemas.microsoft.com/office/powerpoint/2010/main" val="2365298382"/>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50" name="Grafik 149"/>
          <p:cNvPicPr/>
          <p:nvPr/>
        </p:nvPicPr>
        <p:blipFill>
          <a:blip r:embed="rId2"/>
          <a:stretch/>
        </p:blipFill>
        <p:spPr>
          <a:xfrm>
            <a:off x="-144000" y="15840"/>
            <a:ext cx="10224000" cy="5654520"/>
          </a:xfrm>
          <a:prstGeom prst="rect">
            <a:avLst/>
          </a:prstGeom>
          <a:ln>
            <a:noFill/>
          </a:ln>
        </p:spPr>
      </p:pic>
      <p:sp>
        <p:nvSpPr>
          <p:cNvPr id="151" name="CustomShape 2"/>
          <p:cNvSpPr/>
          <p:nvPr/>
        </p:nvSpPr>
        <p:spPr>
          <a:xfrm>
            <a:off x="1080000" y="1224000"/>
            <a:ext cx="2160000" cy="1296000"/>
          </a:xfrm>
          <a:prstGeom prst="wedgeRoundRectCallout">
            <a:avLst>
              <a:gd name="adj1" fmla="val 41564"/>
              <a:gd name="adj2" fmla="val 80129"/>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600" b="0" strike="noStrike" spc="-1">
                <a:latin typeface="Arial"/>
              </a:rPr>
              <a:t>Die meisten Befragten </a:t>
            </a:r>
          </a:p>
          <a:p>
            <a:pPr algn="ctr"/>
            <a:r>
              <a:rPr lang="de-DE" sz="1600" b="0" strike="noStrike" spc="-1">
                <a:latin typeface="Arial"/>
              </a:rPr>
              <a:t>sind der Meinung, </a:t>
            </a:r>
          </a:p>
          <a:p>
            <a:pPr algn="ctr"/>
            <a:r>
              <a:rPr lang="de-DE" sz="1600" b="0" strike="noStrike" spc="-1">
                <a:latin typeface="Arial"/>
              </a:rPr>
              <a:t>dass die Obdachlosen </a:t>
            </a:r>
          </a:p>
          <a:p>
            <a:pPr algn="ctr"/>
            <a:r>
              <a:rPr lang="de-DE" sz="1600" b="0" strike="noStrike" spc="-1">
                <a:latin typeface="Arial"/>
              </a:rPr>
              <a:t>nicht gerecht </a:t>
            </a:r>
          </a:p>
          <a:p>
            <a:pPr algn="ctr"/>
            <a:r>
              <a:rPr lang="de-DE" sz="1600" b="0" strike="noStrike" spc="-1">
                <a:latin typeface="Arial"/>
              </a:rPr>
              <a:t>behandelt werden.</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repl">
                                        <p:cTn id="7" dur="500" fill="hold"/>
                                        <p:tgtEl>
                                          <p:spTgt spid="150"/>
                                        </p:tgtEl>
                                        <p:attrNameLst>
                                          <p:attrName>ppt_x</p:attrName>
                                        </p:attrNameLst>
                                      </p:cBhvr>
                                      <p:tavLst>
                                        <p:tav tm="0">
                                          <p:val>
                                            <p:strVal val="#ppt_x"/>
                                          </p:val>
                                        </p:tav>
                                        <p:tav tm="100000">
                                          <p:val>
                                            <p:strVal val="#ppt_x"/>
                                          </p:val>
                                        </p:tav>
                                      </p:tavLst>
                                    </p:anim>
                                    <p:anim calcmode="lin" valueType="num">
                                      <p:cBhvr additive="repl">
                                        <p:cTn id="8" dur="500" fill="hold"/>
                                        <p:tgtEl>
                                          <p:spTgt spid="1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51"/>
                                        </p:tgtEl>
                                        <p:attrNameLst>
                                          <p:attrName>style.visibility</p:attrName>
                                        </p:attrNameLst>
                                      </p:cBhvr>
                                      <p:to>
                                        <p:strVal val="visible"/>
                                      </p:to>
                                    </p:set>
                                    <p:anim calcmode="lin" valueType="num">
                                      <p:cBhvr additive="repl">
                                        <p:cTn id="12" dur="250" fill="hold"/>
                                        <p:tgtEl>
                                          <p:spTgt spid="151"/>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51"/>
                                        </p:tgtEl>
                                        <p:attrNameLst>
                                          <p:attrName>ppt_y</p:attrName>
                                        </p:attrNameLst>
                                      </p:cBhvr>
                                      <p:tavLst>
                                        <p:tav tm="0">
                                          <p:val>
                                            <p:strVal val="#ppt_y"/>
                                          </p:val>
                                        </p:tav>
                                        <p:tav tm="100000">
                                          <p:val>
                                            <p:strVal val="#ppt_y"/>
                                          </p:val>
                                        </p:tav>
                                      </p:tavLst>
                                    </p:anim>
                                    <p:anim calcmode="lin" valueType="num">
                                      <p:cBhvr additive="repl">
                                        <p:cTn id="14" dur="250" fill="hold"/>
                                        <p:tgtEl>
                                          <p:spTgt spid="151"/>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51"/>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53" name="Grafik 152"/>
          <p:cNvPicPr/>
          <p:nvPr/>
        </p:nvPicPr>
        <p:blipFill>
          <a:blip r:embed="rId2"/>
          <a:stretch/>
        </p:blipFill>
        <p:spPr>
          <a:xfrm>
            <a:off x="0" y="15480"/>
            <a:ext cx="10080000" cy="5654520"/>
          </a:xfrm>
          <a:prstGeom prst="rect">
            <a:avLst/>
          </a:prstGeom>
          <a:ln>
            <a:noFill/>
          </a:ln>
        </p:spPr>
      </p:pic>
      <p:sp>
        <p:nvSpPr>
          <p:cNvPr id="154" name="CustomShape 2"/>
          <p:cNvSpPr/>
          <p:nvPr/>
        </p:nvSpPr>
        <p:spPr>
          <a:xfrm>
            <a:off x="7272000" y="720000"/>
            <a:ext cx="2808000" cy="1008000"/>
          </a:xfrm>
          <a:prstGeom prst="wedgeRoundRectCallout">
            <a:avLst>
              <a:gd name="adj1" fmla="val -89824"/>
              <a:gd name="adj2" fmla="val 38930"/>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Die Befragten vermuten, </a:t>
            </a:r>
          </a:p>
          <a:p>
            <a:pPr algn="ctr"/>
            <a:r>
              <a:rPr lang="de-DE" sz="1800" b="0" strike="noStrike" spc="-1">
                <a:latin typeface="Arial"/>
              </a:rPr>
              <a:t>dass die Obdachlosen </a:t>
            </a:r>
          </a:p>
          <a:p>
            <a:pPr algn="ctr"/>
            <a:r>
              <a:rPr lang="de-DE" sz="1800" b="0" strike="noStrike" spc="-1">
                <a:latin typeface="Arial"/>
              </a:rPr>
              <a:t>eher alkoholabhängig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repl">
                                        <p:cTn id="7" dur="500" fill="hold"/>
                                        <p:tgtEl>
                                          <p:spTgt spid="153"/>
                                        </p:tgtEl>
                                        <p:attrNameLst>
                                          <p:attrName>ppt_x</p:attrName>
                                        </p:attrNameLst>
                                      </p:cBhvr>
                                      <p:tavLst>
                                        <p:tav tm="0">
                                          <p:val>
                                            <p:strVal val="#ppt_x"/>
                                          </p:val>
                                        </p:tav>
                                        <p:tav tm="100000">
                                          <p:val>
                                            <p:strVal val="#ppt_x"/>
                                          </p:val>
                                        </p:tav>
                                      </p:tavLst>
                                    </p:anim>
                                    <p:anim calcmode="lin" valueType="num">
                                      <p:cBhvr additive="repl">
                                        <p:cTn id="8" dur="500" fill="hold"/>
                                        <p:tgtEl>
                                          <p:spTgt spid="1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additive="repl">
                                        <p:cTn id="12" dur="500" fill="hold"/>
                                        <p:tgtEl>
                                          <p:spTgt spid="154"/>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500" fill="hold"/>
                                        <p:tgtEl>
                                          <p:spTgt spid="154"/>
                                        </p:tgtEl>
                                        <p:attrNameLst>
                                          <p:attrName>ppt_y</p:attrName>
                                        </p:attrNameLst>
                                      </p:cBhvr>
                                      <p:tavLst>
                                        <p:tav tm="0">
                                          <p:val>
                                            <p:strVal val="#ppt_y"/>
                                          </p:val>
                                        </p:tav>
                                        <p:tav tm="100000">
                                          <p:val>
                                            <p:strVal val="#ppt_y"/>
                                          </p:val>
                                        </p:tav>
                                      </p:tavLst>
                                    </p:anim>
                                    <p:anim calcmode="lin" valueType="num">
                                      <p:cBhvr additive="repl">
                                        <p:cTn id="14" dur="500" fill="hold"/>
                                        <p:tgtEl>
                                          <p:spTgt spid="154"/>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500" fill="hold"/>
                                        <p:tgtEl>
                                          <p:spTgt spid="154"/>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56" name="Grafik 155"/>
          <p:cNvPicPr/>
          <p:nvPr/>
        </p:nvPicPr>
        <p:blipFill>
          <a:blip r:embed="rId2"/>
          <a:stretch/>
        </p:blipFill>
        <p:spPr>
          <a:xfrm>
            <a:off x="0" y="0"/>
            <a:ext cx="10080000" cy="5670000"/>
          </a:xfrm>
          <a:prstGeom prst="rect">
            <a:avLst/>
          </a:prstGeom>
          <a:ln>
            <a:noFill/>
          </a:ln>
        </p:spPr>
      </p:pic>
      <p:sp>
        <p:nvSpPr>
          <p:cNvPr id="157" name="CustomShape 2"/>
          <p:cNvSpPr/>
          <p:nvPr/>
        </p:nvSpPr>
        <p:spPr>
          <a:xfrm>
            <a:off x="6120000" y="792000"/>
            <a:ext cx="3600000" cy="1224000"/>
          </a:xfrm>
          <a:prstGeom prst="wedgeRoundRectCallout">
            <a:avLst>
              <a:gd name="adj1" fmla="val -45240"/>
              <a:gd name="adj2" fmla="val 85958"/>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48,3% der Befragten sind </a:t>
            </a:r>
          </a:p>
          <a:p>
            <a:pPr algn="ctr"/>
            <a:r>
              <a:rPr lang="de-DE" sz="1800" b="0" strike="noStrike" spc="-1">
                <a:latin typeface="Arial"/>
              </a:rPr>
              <a:t>der Meinung, dass die </a:t>
            </a:r>
          </a:p>
          <a:p>
            <a:pPr algn="ctr"/>
            <a:r>
              <a:rPr lang="de-DE" sz="1800" b="0" strike="noStrike" spc="-1">
                <a:latin typeface="Arial"/>
              </a:rPr>
              <a:t>Obdachlosen eher ungepflegt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repl">
                                        <p:cTn id="7" dur="500" fill="hold"/>
                                        <p:tgtEl>
                                          <p:spTgt spid="156"/>
                                        </p:tgtEl>
                                        <p:attrNameLst>
                                          <p:attrName>ppt_x</p:attrName>
                                        </p:attrNameLst>
                                      </p:cBhvr>
                                      <p:tavLst>
                                        <p:tav tm="0">
                                          <p:val>
                                            <p:strVal val="#ppt_x"/>
                                          </p:val>
                                        </p:tav>
                                        <p:tav tm="100000">
                                          <p:val>
                                            <p:strVal val="#ppt_x"/>
                                          </p:val>
                                        </p:tav>
                                      </p:tavLst>
                                    </p:anim>
                                    <p:anim calcmode="lin" valueType="num">
                                      <p:cBhvr additive="repl">
                                        <p:cTn id="8" dur="500" fill="hold"/>
                                        <p:tgtEl>
                                          <p:spTgt spid="1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57"/>
                                        </p:tgtEl>
                                        <p:attrNameLst>
                                          <p:attrName>style.visibility</p:attrName>
                                        </p:attrNameLst>
                                      </p:cBhvr>
                                      <p:to>
                                        <p:strVal val="visible"/>
                                      </p:to>
                                    </p:set>
                                    <p:anim calcmode="lin" valueType="num">
                                      <p:cBhvr additive="repl">
                                        <p:cTn id="12" dur="250" fill="hold"/>
                                        <p:tgtEl>
                                          <p:spTgt spid="157"/>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57"/>
                                        </p:tgtEl>
                                        <p:attrNameLst>
                                          <p:attrName>ppt_y</p:attrName>
                                        </p:attrNameLst>
                                      </p:cBhvr>
                                      <p:tavLst>
                                        <p:tav tm="0">
                                          <p:val>
                                            <p:strVal val="#ppt_y"/>
                                          </p:val>
                                        </p:tav>
                                        <p:tav tm="100000">
                                          <p:val>
                                            <p:strVal val="#ppt_y"/>
                                          </p:val>
                                        </p:tav>
                                      </p:tavLst>
                                    </p:anim>
                                    <p:anim calcmode="lin" valueType="num">
                                      <p:cBhvr additive="repl">
                                        <p:cTn id="14" dur="250" fill="hold"/>
                                        <p:tgtEl>
                                          <p:spTgt spid="157"/>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57"/>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59" name="Grafik 158"/>
          <p:cNvPicPr/>
          <p:nvPr/>
        </p:nvPicPr>
        <p:blipFill>
          <a:blip r:embed="rId2"/>
          <a:stretch/>
        </p:blipFill>
        <p:spPr>
          <a:xfrm>
            <a:off x="0" y="0"/>
            <a:ext cx="10224000" cy="5625720"/>
          </a:xfrm>
          <a:prstGeom prst="rect">
            <a:avLst/>
          </a:prstGeom>
          <a:ln>
            <a:noFill/>
          </a:ln>
        </p:spPr>
      </p:pic>
      <p:sp>
        <p:nvSpPr>
          <p:cNvPr id="160" name="CustomShape 2"/>
          <p:cNvSpPr/>
          <p:nvPr/>
        </p:nvSpPr>
        <p:spPr>
          <a:xfrm>
            <a:off x="1584000" y="720000"/>
            <a:ext cx="3168000" cy="864000"/>
          </a:xfrm>
          <a:prstGeom prst="wedgeRoundRectCallout">
            <a:avLst>
              <a:gd name="adj1" fmla="val 40032"/>
              <a:gd name="adj2" fmla="val 95810"/>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43,3% sind der Überzeugung, </a:t>
            </a:r>
          </a:p>
          <a:p>
            <a:pPr algn="ctr"/>
            <a:r>
              <a:rPr lang="de-DE" sz="1800" b="0" strike="noStrike" spc="-1">
                <a:latin typeface="Arial"/>
              </a:rPr>
              <a:t>dass die Obdachlosen nicht </a:t>
            </a:r>
          </a:p>
          <a:p>
            <a:pPr algn="ctr"/>
            <a:r>
              <a:rPr lang="de-DE" sz="1800" b="0" strike="noStrike" spc="-1">
                <a:latin typeface="Arial"/>
              </a:rPr>
              <a:t>zu faul zum Arbeiten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repl">
                                        <p:cTn id="7" dur="500" fill="hold"/>
                                        <p:tgtEl>
                                          <p:spTgt spid="159"/>
                                        </p:tgtEl>
                                        <p:attrNameLst>
                                          <p:attrName>ppt_x</p:attrName>
                                        </p:attrNameLst>
                                      </p:cBhvr>
                                      <p:tavLst>
                                        <p:tav tm="0">
                                          <p:val>
                                            <p:strVal val="#ppt_x"/>
                                          </p:val>
                                        </p:tav>
                                        <p:tav tm="100000">
                                          <p:val>
                                            <p:strVal val="#ppt_x"/>
                                          </p:val>
                                        </p:tav>
                                      </p:tavLst>
                                    </p:anim>
                                    <p:anim calcmode="lin" valueType="num">
                                      <p:cBhvr additive="repl">
                                        <p:cTn id="8" dur="50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60"/>
                                        </p:tgtEl>
                                        <p:attrNameLst>
                                          <p:attrName>style.visibility</p:attrName>
                                        </p:attrNameLst>
                                      </p:cBhvr>
                                      <p:to>
                                        <p:strVal val="visible"/>
                                      </p:to>
                                    </p:set>
                                    <p:anim calcmode="lin" valueType="num">
                                      <p:cBhvr additive="repl">
                                        <p:cTn id="12" dur="25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60"/>
                                        </p:tgtEl>
                                        <p:attrNameLst>
                                          <p:attrName>ppt_y</p:attrName>
                                        </p:attrNameLst>
                                      </p:cBhvr>
                                      <p:tavLst>
                                        <p:tav tm="0">
                                          <p:val>
                                            <p:strVal val="#ppt_y"/>
                                          </p:val>
                                        </p:tav>
                                        <p:tav tm="100000">
                                          <p:val>
                                            <p:strVal val="#ppt_y"/>
                                          </p:val>
                                        </p:tav>
                                      </p:tavLst>
                                    </p:anim>
                                    <p:anim calcmode="lin" valueType="num">
                                      <p:cBhvr additive="repl">
                                        <p:cTn id="14" dur="25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62" name="Grafik 161"/>
          <p:cNvPicPr/>
          <p:nvPr/>
        </p:nvPicPr>
        <p:blipFill>
          <a:blip r:embed="rId2"/>
          <a:stretch/>
        </p:blipFill>
        <p:spPr>
          <a:xfrm>
            <a:off x="0" y="0"/>
            <a:ext cx="10080000" cy="5686920"/>
          </a:xfrm>
          <a:prstGeom prst="rect">
            <a:avLst/>
          </a:prstGeom>
          <a:ln>
            <a:noFill/>
          </a:ln>
        </p:spPr>
      </p:pic>
      <p:sp>
        <p:nvSpPr>
          <p:cNvPr id="163" name="CustomShape 2"/>
          <p:cNvSpPr/>
          <p:nvPr/>
        </p:nvSpPr>
        <p:spPr>
          <a:xfrm>
            <a:off x="1512000" y="1080000"/>
            <a:ext cx="2952000" cy="1080000"/>
          </a:xfrm>
          <a:prstGeom prst="wedgeRoundRectCallout">
            <a:avLst>
              <a:gd name="adj1" fmla="val 38439"/>
              <a:gd name="adj2" fmla="val 83222"/>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600" b="0" strike="noStrike" spc="-1">
                <a:latin typeface="Arial"/>
              </a:rPr>
              <a:t>Die meisten Befragten </a:t>
            </a:r>
          </a:p>
          <a:p>
            <a:pPr algn="ctr"/>
            <a:r>
              <a:rPr lang="de-DE" sz="1600" b="0" strike="noStrike" spc="-1">
                <a:latin typeface="Arial"/>
              </a:rPr>
              <a:t>sind der Überzeugung, dass </a:t>
            </a:r>
          </a:p>
          <a:p>
            <a:pPr algn="ctr"/>
            <a:r>
              <a:rPr lang="de-DE" sz="1600" b="0" strike="noStrike" spc="-1">
                <a:latin typeface="Arial"/>
              </a:rPr>
              <a:t>die meisten Obdachlosen </a:t>
            </a:r>
          </a:p>
          <a:p>
            <a:pPr algn="ctr"/>
            <a:r>
              <a:rPr lang="de-DE" sz="1600" b="0" strike="noStrike" spc="-1">
                <a:latin typeface="Arial"/>
              </a:rPr>
              <a:t>eher nicht drogenabhängig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repl">
                                        <p:cTn id="7" dur="500" fill="hold"/>
                                        <p:tgtEl>
                                          <p:spTgt spid="162"/>
                                        </p:tgtEl>
                                        <p:attrNameLst>
                                          <p:attrName>ppt_x</p:attrName>
                                        </p:attrNameLst>
                                      </p:cBhvr>
                                      <p:tavLst>
                                        <p:tav tm="0">
                                          <p:val>
                                            <p:strVal val="#ppt_x"/>
                                          </p:val>
                                        </p:tav>
                                        <p:tav tm="100000">
                                          <p:val>
                                            <p:strVal val="#ppt_x"/>
                                          </p:val>
                                        </p:tav>
                                      </p:tavLst>
                                    </p:anim>
                                    <p:anim calcmode="lin" valueType="num">
                                      <p:cBhvr additive="repl">
                                        <p:cTn id="8" dur="500" fill="hold"/>
                                        <p:tgtEl>
                                          <p:spTgt spid="1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63"/>
                                        </p:tgtEl>
                                        <p:attrNameLst>
                                          <p:attrName>style.visibility</p:attrName>
                                        </p:attrNameLst>
                                      </p:cBhvr>
                                      <p:to>
                                        <p:strVal val="visible"/>
                                      </p:to>
                                    </p:set>
                                    <p:anim calcmode="lin" valueType="num">
                                      <p:cBhvr additive="repl">
                                        <p:cTn id="12" dur="250" fill="hold"/>
                                        <p:tgtEl>
                                          <p:spTgt spid="163"/>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63"/>
                                        </p:tgtEl>
                                        <p:attrNameLst>
                                          <p:attrName>ppt_y</p:attrName>
                                        </p:attrNameLst>
                                      </p:cBhvr>
                                      <p:tavLst>
                                        <p:tav tm="0">
                                          <p:val>
                                            <p:strVal val="#ppt_y"/>
                                          </p:val>
                                        </p:tav>
                                        <p:tav tm="100000">
                                          <p:val>
                                            <p:strVal val="#ppt_y"/>
                                          </p:val>
                                        </p:tav>
                                      </p:tavLst>
                                    </p:anim>
                                    <p:anim calcmode="lin" valueType="num">
                                      <p:cBhvr additive="repl">
                                        <p:cTn id="14" dur="250" fill="hold"/>
                                        <p:tgtEl>
                                          <p:spTgt spid="163"/>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63"/>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65" name="Grafik 164"/>
          <p:cNvPicPr/>
          <p:nvPr/>
        </p:nvPicPr>
        <p:blipFill>
          <a:blip r:embed="rId2"/>
          <a:stretch/>
        </p:blipFill>
        <p:spPr>
          <a:xfrm>
            <a:off x="0" y="-21600"/>
            <a:ext cx="10080000" cy="5691600"/>
          </a:xfrm>
          <a:prstGeom prst="rect">
            <a:avLst/>
          </a:prstGeom>
          <a:ln>
            <a:noFill/>
          </a:ln>
        </p:spPr>
      </p:pic>
      <p:sp>
        <p:nvSpPr>
          <p:cNvPr id="166" name="CustomShape 2"/>
          <p:cNvSpPr/>
          <p:nvPr/>
        </p:nvSpPr>
        <p:spPr>
          <a:xfrm>
            <a:off x="7272000" y="792000"/>
            <a:ext cx="2664000" cy="1296000"/>
          </a:xfrm>
          <a:prstGeom prst="wedgeRoundRectCallout">
            <a:avLst>
              <a:gd name="adj1" fmla="val -59050"/>
              <a:gd name="adj2" fmla="val 74518"/>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endParaRPr lang="de-DE" sz="1800" b="0" strike="noStrike" spc="-1">
              <a:latin typeface="Arial"/>
            </a:endParaRPr>
          </a:p>
          <a:p>
            <a:pPr algn="ctr"/>
            <a:r>
              <a:rPr lang="de-DE" sz="1800" b="0" strike="noStrike" spc="-1">
                <a:latin typeface="Arial"/>
              </a:rPr>
              <a:t>40,5% der Befragten </a:t>
            </a:r>
          </a:p>
          <a:p>
            <a:pPr algn="ctr"/>
            <a:r>
              <a:rPr lang="de-DE" sz="1800" b="0" strike="noStrike" spc="-1">
                <a:latin typeface="Arial"/>
              </a:rPr>
              <a:t>meinen, dass die meisten </a:t>
            </a:r>
          </a:p>
          <a:p>
            <a:pPr algn="ctr"/>
            <a:r>
              <a:rPr lang="de-DE" sz="1800" b="0" strike="noStrike" spc="-1">
                <a:latin typeface="Arial"/>
              </a:rPr>
              <a:t>Obdachlosen eher nicht </a:t>
            </a:r>
          </a:p>
          <a:p>
            <a:pPr algn="ctr"/>
            <a:r>
              <a:rPr lang="de-DE" sz="1800" b="0" strike="noStrike" spc="-1">
                <a:latin typeface="Arial"/>
              </a:rPr>
              <a:t>zur Aggression neigen. </a:t>
            </a:r>
          </a:p>
          <a:p>
            <a:pPr algn="ct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repl">
                                        <p:cTn id="7" dur="500" fill="hold"/>
                                        <p:tgtEl>
                                          <p:spTgt spid="165"/>
                                        </p:tgtEl>
                                        <p:attrNameLst>
                                          <p:attrName>ppt_x</p:attrName>
                                        </p:attrNameLst>
                                      </p:cBhvr>
                                      <p:tavLst>
                                        <p:tav tm="0">
                                          <p:val>
                                            <p:strVal val="#ppt_x"/>
                                          </p:val>
                                        </p:tav>
                                        <p:tav tm="100000">
                                          <p:val>
                                            <p:strVal val="#ppt_x"/>
                                          </p:val>
                                        </p:tav>
                                      </p:tavLst>
                                    </p:anim>
                                    <p:anim calcmode="lin" valueType="num">
                                      <p:cBhvr additive="repl">
                                        <p:cTn id="8" dur="500" fill="hold"/>
                                        <p:tgtEl>
                                          <p:spTgt spid="1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66"/>
                                        </p:tgtEl>
                                        <p:attrNameLst>
                                          <p:attrName>style.visibility</p:attrName>
                                        </p:attrNameLst>
                                      </p:cBhvr>
                                      <p:to>
                                        <p:strVal val="visible"/>
                                      </p:to>
                                    </p:set>
                                    <p:anim calcmode="lin" valueType="num">
                                      <p:cBhvr additive="repl">
                                        <p:cTn id="12" dur="250" fill="hold"/>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66"/>
                                        </p:tgtEl>
                                        <p:attrNameLst>
                                          <p:attrName>ppt_y</p:attrName>
                                        </p:attrNameLst>
                                      </p:cBhvr>
                                      <p:tavLst>
                                        <p:tav tm="0">
                                          <p:val>
                                            <p:strVal val="#ppt_y"/>
                                          </p:val>
                                        </p:tav>
                                        <p:tav tm="100000">
                                          <p:val>
                                            <p:strVal val="#ppt_y"/>
                                          </p:val>
                                        </p:tav>
                                      </p:tavLst>
                                    </p:anim>
                                    <p:anim calcmode="lin" valueType="num">
                                      <p:cBhvr additive="repl">
                                        <p:cTn id="14" dur="250" fill="hold"/>
                                        <p:tgtEl>
                                          <p:spTgt spid="166"/>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66"/>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68" name="Grafik 167"/>
          <p:cNvPicPr/>
          <p:nvPr/>
        </p:nvPicPr>
        <p:blipFill>
          <a:blip r:embed="rId2"/>
          <a:stretch/>
        </p:blipFill>
        <p:spPr>
          <a:xfrm>
            <a:off x="0" y="-13320"/>
            <a:ext cx="10080000" cy="5679720"/>
          </a:xfrm>
          <a:prstGeom prst="rect">
            <a:avLst/>
          </a:prstGeom>
          <a:ln>
            <a:noFill/>
          </a:ln>
        </p:spPr>
      </p:pic>
      <p:sp>
        <p:nvSpPr>
          <p:cNvPr id="169" name="CustomShape 2"/>
          <p:cNvSpPr/>
          <p:nvPr/>
        </p:nvSpPr>
        <p:spPr>
          <a:xfrm>
            <a:off x="7704000" y="936000"/>
            <a:ext cx="2376000" cy="1368000"/>
          </a:xfrm>
          <a:prstGeom prst="wedgeRoundRectCallout">
            <a:avLst>
              <a:gd name="adj1" fmla="val -34037"/>
              <a:gd name="adj2" fmla="val 81254"/>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600" b="0" strike="noStrike" spc="-1">
                <a:latin typeface="Arial"/>
              </a:rPr>
              <a:t>Die meisten Obdachlosen </a:t>
            </a:r>
          </a:p>
          <a:p>
            <a:pPr algn="ctr"/>
            <a:r>
              <a:rPr lang="de-DE" sz="1600" b="0" strike="noStrike" spc="-1">
                <a:latin typeface="Arial"/>
              </a:rPr>
              <a:t>leben eher nicht </a:t>
            </a:r>
          </a:p>
          <a:p>
            <a:pPr algn="ctr"/>
            <a:r>
              <a:rPr lang="de-DE" sz="1600" b="0" strike="noStrike" spc="-1">
                <a:latin typeface="Arial"/>
              </a:rPr>
              <a:t>selbstverschuldet auf </a:t>
            </a:r>
          </a:p>
          <a:p>
            <a:pPr algn="ctr"/>
            <a:r>
              <a:rPr lang="de-DE" sz="1600" b="0" strike="noStrike" spc="-1">
                <a:latin typeface="Arial"/>
              </a:rPr>
              <a:t>der Straße, so sind </a:t>
            </a:r>
          </a:p>
          <a:p>
            <a:pPr algn="ctr"/>
            <a:r>
              <a:rPr lang="de-DE" sz="1600" b="0" strike="noStrike" spc="-1">
                <a:latin typeface="Arial"/>
              </a:rPr>
              <a:t>38,9% der Überzeugung.</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repl">
                                        <p:cTn id="7" dur="500" fill="hold"/>
                                        <p:tgtEl>
                                          <p:spTgt spid="168"/>
                                        </p:tgtEl>
                                        <p:attrNameLst>
                                          <p:attrName>ppt_x</p:attrName>
                                        </p:attrNameLst>
                                      </p:cBhvr>
                                      <p:tavLst>
                                        <p:tav tm="0">
                                          <p:val>
                                            <p:strVal val="#ppt_x"/>
                                          </p:val>
                                        </p:tav>
                                        <p:tav tm="100000">
                                          <p:val>
                                            <p:strVal val="#ppt_x"/>
                                          </p:val>
                                        </p:tav>
                                      </p:tavLst>
                                    </p:anim>
                                    <p:anim calcmode="lin" valueType="num">
                                      <p:cBhvr additive="repl">
                                        <p:cTn id="8" dur="500" fill="hold"/>
                                        <p:tgtEl>
                                          <p:spTgt spid="168"/>
                                        </p:tgtEl>
                                        <p:attrNameLst>
                                          <p:attrName>ppt_y</p:attrName>
                                        </p:attrNameLst>
                                      </p:cBhvr>
                                      <p:tavLst>
                                        <p:tav tm="0">
                                          <p:val>
                                            <p:strVal val="1+#ppt_h/2"/>
                                          </p:val>
                                        </p:tav>
                                        <p:tav tm="100000">
                                          <p:val>
                                            <p:strVal val="#ppt_y"/>
                                          </p:val>
                                        </p:tav>
                                      </p:tavLst>
                                    </p:anim>
                                  </p:childTnLst>
                                </p:cTn>
                              </p:par>
                              <p:par>
                                <p:cTn id="9" presetID="41" presetClass="entr" fill="hold" nodeType="withEffect">
                                  <p:stCondLst>
                                    <p:cond delay="0"/>
                                  </p:stCondLst>
                                  <p:childTnLst>
                                    <p:set>
                                      <p:cBhvr>
                                        <p:cTn id="10" dur="0" fill="hold">
                                          <p:stCondLst>
                                            <p:cond delay="0"/>
                                          </p:stCondLst>
                                        </p:cTn>
                                        <p:tgtEl>
                                          <p:spTgt spid="169"/>
                                        </p:tgtEl>
                                        <p:attrNameLst>
                                          <p:attrName>style.visibility</p:attrName>
                                        </p:attrNameLst>
                                      </p:cBhvr>
                                      <p:to>
                                        <p:strVal val="visible"/>
                                      </p:to>
                                    </p:set>
                                    <p:anim calcmode="lin" valueType="num">
                                      <p:cBhvr additive="repl">
                                        <p:cTn id="11" dur="25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additive="repl">
                                        <p:cTn id="12" dur="250" fill="hold"/>
                                        <p:tgtEl>
                                          <p:spTgt spid="169"/>
                                        </p:tgtEl>
                                        <p:attrNameLst>
                                          <p:attrName>ppt_y</p:attrName>
                                        </p:attrNameLst>
                                      </p:cBhvr>
                                      <p:tavLst>
                                        <p:tav tm="0">
                                          <p:val>
                                            <p:strVal val="#ppt_y"/>
                                          </p:val>
                                        </p:tav>
                                        <p:tav tm="100000">
                                          <p:val>
                                            <p:strVal val="#ppt_y"/>
                                          </p:val>
                                        </p:tav>
                                      </p:tavLst>
                                    </p:anim>
                                    <p:anim calcmode="lin" valueType="num">
                                      <p:cBhvr additive="repl">
                                        <p:cTn id="13" dur="25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4" dur="25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5" dur="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71" name="Grafik 170"/>
          <p:cNvPicPr/>
          <p:nvPr/>
        </p:nvPicPr>
        <p:blipFill>
          <a:blip r:embed="rId2"/>
          <a:stretch/>
        </p:blipFill>
        <p:spPr>
          <a:xfrm>
            <a:off x="0" y="0"/>
            <a:ext cx="10080000" cy="5616000"/>
          </a:xfrm>
          <a:prstGeom prst="rect">
            <a:avLst/>
          </a:prstGeom>
          <a:ln>
            <a:noFill/>
          </a:ln>
        </p:spPr>
      </p:pic>
      <p:sp>
        <p:nvSpPr>
          <p:cNvPr id="172" name="CustomShape 2"/>
          <p:cNvSpPr/>
          <p:nvPr/>
        </p:nvSpPr>
        <p:spPr>
          <a:xfrm>
            <a:off x="6912000" y="720000"/>
            <a:ext cx="2808000" cy="1152000"/>
          </a:xfrm>
          <a:prstGeom prst="wedgeRoundRectCallout">
            <a:avLst>
              <a:gd name="adj1" fmla="val -57805"/>
              <a:gd name="adj2" fmla="val 85453"/>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Obdachlose würden von </a:t>
            </a:r>
          </a:p>
          <a:p>
            <a:pPr algn="ctr"/>
            <a:r>
              <a:rPr lang="de-DE" sz="1800" b="0" strike="noStrike" spc="-1">
                <a:latin typeface="Arial"/>
              </a:rPr>
              <a:t>ihrer Geldspende eher </a:t>
            </a:r>
          </a:p>
          <a:p>
            <a:pPr algn="ctr"/>
            <a:r>
              <a:rPr lang="de-DE" sz="1800" b="0" strike="noStrike" spc="-1">
                <a:latin typeface="Arial"/>
              </a:rPr>
              <a:t>Alkohol kaufen, so meinen </a:t>
            </a:r>
          </a:p>
          <a:p>
            <a:pPr algn="ctr"/>
            <a:r>
              <a:rPr lang="de-DE" sz="1800" b="0" strike="noStrike" spc="-1">
                <a:latin typeface="Arial"/>
              </a:rPr>
              <a:t>das 30,4% der Befragten.</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repl">
                                        <p:cTn id="7" dur="500" fill="hold"/>
                                        <p:tgtEl>
                                          <p:spTgt spid="171"/>
                                        </p:tgtEl>
                                        <p:attrNameLst>
                                          <p:attrName>ppt_x</p:attrName>
                                        </p:attrNameLst>
                                      </p:cBhvr>
                                      <p:tavLst>
                                        <p:tav tm="0">
                                          <p:val>
                                            <p:strVal val="#ppt_x"/>
                                          </p:val>
                                        </p:tav>
                                        <p:tav tm="100000">
                                          <p:val>
                                            <p:strVal val="#ppt_x"/>
                                          </p:val>
                                        </p:tav>
                                      </p:tavLst>
                                    </p:anim>
                                    <p:anim calcmode="lin" valueType="num">
                                      <p:cBhvr additive="repl">
                                        <p:cTn id="8" dur="500" fill="hold"/>
                                        <p:tgtEl>
                                          <p:spTgt spid="1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72"/>
                                        </p:tgtEl>
                                        <p:attrNameLst>
                                          <p:attrName>style.visibility</p:attrName>
                                        </p:attrNameLst>
                                      </p:cBhvr>
                                      <p:to>
                                        <p:strVal val="visible"/>
                                      </p:to>
                                    </p:set>
                                    <p:anim calcmode="lin" valueType="num">
                                      <p:cBhvr additive="repl">
                                        <p:cTn id="12" dur="25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72"/>
                                        </p:tgtEl>
                                        <p:attrNameLst>
                                          <p:attrName>ppt_y</p:attrName>
                                        </p:attrNameLst>
                                      </p:cBhvr>
                                      <p:tavLst>
                                        <p:tav tm="0">
                                          <p:val>
                                            <p:strVal val="#ppt_y"/>
                                          </p:val>
                                        </p:tav>
                                        <p:tav tm="100000">
                                          <p:val>
                                            <p:strVal val="#ppt_y"/>
                                          </p:val>
                                        </p:tav>
                                      </p:tavLst>
                                    </p:anim>
                                    <p:anim calcmode="lin" valueType="num">
                                      <p:cBhvr additive="repl">
                                        <p:cTn id="14" dur="25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72"/>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74" name="Grafik 173"/>
          <p:cNvPicPr/>
          <p:nvPr/>
        </p:nvPicPr>
        <p:blipFill>
          <a:blip r:embed="rId2"/>
          <a:stretch/>
        </p:blipFill>
        <p:spPr>
          <a:xfrm>
            <a:off x="0" y="0"/>
            <a:ext cx="10080000" cy="5670000"/>
          </a:xfrm>
          <a:prstGeom prst="rect">
            <a:avLst/>
          </a:prstGeom>
          <a:ln>
            <a:noFill/>
          </a:ln>
        </p:spPr>
      </p:pic>
      <p:sp>
        <p:nvSpPr>
          <p:cNvPr id="175" name="CustomShape 2"/>
          <p:cNvSpPr/>
          <p:nvPr/>
        </p:nvSpPr>
        <p:spPr>
          <a:xfrm>
            <a:off x="1296000" y="1080000"/>
            <a:ext cx="3312000" cy="1296000"/>
          </a:xfrm>
          <a:prstGeom prst="wedgeRoundRectCallout">
            <a:avLst>
              <a:gd name="adj1" fmla="val 43685"/>
              <a:gd name="adj2" fmla="val 92208"/>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52,3% der Befragten </a:t>
            </a:r>
          </a:p>
          <a:p>
            <a:pPr algn="ctr"/>
            <a:r>
              <a:rPr lang="de-DE" sz="1800" b="0" strike="noStrike" spc="-1">
                <a:latin typeface="Arial"/>
              </a:rPr>
              <a:t>sind nicht von einem </a:t>
            </a:r>
          </a:p>
          <a:p>
            <a:pPr algn="ctr"/>
            <a:r>
              <a:rPr lang="de-DE" sz="1800" b="0" strike="noStrike" spc="-1">
                <a:latin typeface="Arial"/>
              </a:rPr>
              <a:t>Obdachlosen gestört, wenn er</a:t>
            </a:r>
          </a:p>
          <a:p>
            <a:pPr algn="ctr"/>
            <a:r>
              <a:rPr lang="de-DE" sz="1800" b="0" strike="noStrike" spc="-1">
                <a:latin typeface="Arial"/>
              </a:rPr>
              <a:t> um Geld bettelt.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repl">
                                        <p:cTn id="7" dur="500" fill="hold"/>
                                        <p:tgtEl>
                                          <p:spTgt spid="174"/>
                                        </p:tgtEl>
                                        <p:attrNameLst>
                                          <p:attrName>ppt_x</p:attrName>
                                        </p:attrNameLst>
                                      </p:cBhvr>
                                      <p:tavLst>
                                        <p:tav tm="0">
                                          <p:val>
                                            <p:strVal val="#ppt_x"/>
                                          </p:val>
                                        </p:tav>
                                        <p:tav tm="100000">
                                          <p:val>
                                            <p:strVal val="#ppt_x"/>
                                          </p:val>
                                        </p:tav>
                                      </p:tavLst>
                                    </p:anim>
                                    <p:anim calcmode="lin" valueType="num">
                                      <p:cBhvr additive="repl">
                                        <p:cTn id="8" dur="500" fill="hold"/>
                                        <p:tgtEl>
                                          <p:spTgt spid="1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75"/>
                                        </p:tgtEl>
                                        <p:attrNameLst>
                                          <p:attrName>style.visibility</p:attrName>
                                        </p:attrNameLst>
                                      </p:cBhvr>
                                      <p:to>
                                        <p:strVal val="visible"/>
                                      </p:to>
                                    </p:set>
                                    <p:anim calcmode="lin" valueType="num">
                                      <p:cBhvr additive="repl">
                                        <p:cTn id="12" dur="250" fill="hold"/>
                                        <p:tgtEl>
                                          <p:spTgt spid="175"/>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75"/>
                                        </p:tgtEl>
                                        <p:attrNameLst>
                                          <p:attrName>ppt_y</p:attrName>
                                        </p:attrNameLst>
                                      </p:cBhvr>
                                      <p:tavLst>
                                        <p:tav tm="0">
                                          <p:val>
                                            <p:strVal val="#ppt_y"/>
                                          </p:val>
                                        </p:tav>
                                        <p:tav tm="100000">
                                          <p:val>
                                            <p:strVal val="#ppt_y"/>
                                          </p:val>
                                        </p:tav>
                                      </p:tavLst>
                                    </p:anim>
                                    <p:anim calcmode="lin" valueType="num">
                                      <p:cBhvr additive="repl">
                                        <p:cTn id="14" dur="250" fill="hold"/>
                                        <p:tgtEl>
                                          <p:spTgt spid="175"/>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75"/>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77" name="Grafik 176"/>
          <p:cNvPicPr/>
          <p:nvPr/>
        </p:nvPicPr>
        <p:blipFill>
          <a:blip r:embed="rId2"/>
          <a:stretch/>
        </p:blipFill>
        <p:spPr>
          <a:xfrm>
            <a:off x="0" y="-13320"/>
            <a:ext cx="10080000" cy="5683320"/>
          </a:xfrm>
          <a:prstGeom prst="rect">
            <a:avLst/>
          </a:prstGeom>
          <a:ln>
            <a:noFill/>
          </a:ln>
        </p:spPr>
      </p:pic>
      <p:sp>
        <p:nvSpPr>
          <p:cNvPr id="178" name="CustomShape 2"/>
          <p:cNvSpPr/>
          <p:nvPr/>
        </p:nvSpPr>
        <p:spPr>
          <a:xfrm>
            <a:off x="1440000" y="720000"/>
            <a:ext cx="3312000" cy="1008000"/>
          </a:xfrm>
          <a:prstGeom prst="wedgeRoundRectCallout">
            <a:avLst>
              <a:gd name="adj1" fmla="val 41694"/>
              <a:gd name="adj2" fmla="val 90199"/>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600" b="0" strike="noStrike" spc="-1" dirty="0">
                <a:latin typeface="Arial"/>
              </a:rPr>
              <a:t>34,8% der Befragten sind </a:t>
            </a:r>
          </a:p>
          <a:p>
            <a:pPr algn="ctr"/>
            <a:r>
              <a:rPr lang="de-DE" sz="1600" b="0" strike="noStrike" spc="-1" dirty="0">
                <a:latin typeface="Arial"/>
              </a:rPr>
              <a:t>der Meinung, dass </a:t>
            </a:r>
          </a:p>
          <a:p>
            <a:pPr algn="ctr"/>
            <a:r>
              <a:rPr lang="de-DE" sz="1600" b="0" strike="noStrike" spc="-1" dirty="0">
                <a:latin typeface="Arial"/>
              </a:rPr>
              <a:t>Obdachlose nicht vom </a:t>
            </a:r>
            <a:r>
              <a:rPr lang="de-DE" sz="1600" b="0" strike="noStrike" spc="-1" dirty="0" smtClean="0">
                <a:latin typeface="Arial"/>
              </a:rPr>
              <a:t>Bahnhof </a:t>
            </a:r>
          </a:p>
          <a:p>
            <a:pPr algn="ctr"/>
            <a:r>
              <a:rPr lang="de-DE" sz="1600" b="0" strike="noStrike" spc="-1" dirty="0" smtClean="0">
                <a:latin typeface="Arial"/>
              </a:rPr>
              <a:t>ferngehalten </a:t>
            </a:r>
            <a:r>
              <a:rPr lang="de-DE" sz="1600" b="0" strike="noStrike" spc="-1" dirty="0">
                <a:latin typeface="Arial"/>
              </a:rPr>
              <a:t>werden </a:t>
            </a:r>
            <a:r>
              <a:rPr lang="de-DE" sz="1600" b="0" strike="noStrike" spc="-1" dirty="0" smtClean="0">
                <a:latin typeface="Arial"/>
              </a:rPr>
              <a:t>sollten.</a:t>
            </a:r>
            <a:endParaRPr lang="de-DE"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repl">
                                        <p:cTn id="7" dur="500" fill="hold"/>
                                        <p:tgtEl>
                                          <p:spTgt spid="177"/>
                                        </p:tgtEl>
                                        <p:attrNameLst>
                                          <p:attrName>ppt_x</p:attrName>
                                        </p:attrNameLst>
                                      </p:cBhvr>
                                      <p:tavLst>
                                        <p:tav tm="0">
                                          <p:val>
                                            <p:strVal val="#ppt_x"/>
                                          </p:val>
                                        </p:tav>
                                        <p:tav tm="100000">
                                          <p:val>
                                            <p:strVal val="#ppt_x"/>
                                          </p:val>
                                        </p:tav>
                                      </p:tavLst>
                                    </p:anim>
                                    <p:anim calcmode="lin" valueType="num">
                                      <p:cBhvr additive="repl">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78"/>
                                        </p:tgtEl>
                                        <p:attrNameLst>
                                          <p:attrName>style.visibility</p:attrName>
                                        </p:attrNameLst>
                                      </p:cBhvr>
                                      <p:to>
                                        <p:strVal val="visible"/>
                                      </p:to>
                                    </p:set>
                                    <p:anim calcmode="lin" valueType="num">
                                      <p:cBhvr additive="repl">
                                        <p:cTn id="12" dur="250" fill="hold"/>
                                        <p:tgtEl>
                                          <p:spTgt spid="178"/>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78"/>
                                        </p:tgtEl>
                                        <p:attrNameLst>
                                          <p:attrName>ppt_y</p:attrName>
                                        </p:attrNameLst>
                                      </p:cBhvr>
                                      <p:tavLst>
                                        <p:tav tm="0">
                                          <p:val>
                                            <p:strVal val="#ppt_y"/>
                                          </p:val>
                                        </p:tav>
                                        <p:tav tm="100000">
                                          <p:val>
                                            <p:strVal val="#ppt_y"/>
                                          </p:val>
                                        </p:tav>
                                      </p:tavLst>
                                    </p:anim>
                                    <p:anim calcmode="lin" valueType="num">
                                      <p:cBhvr additive="repl">
                                        <p:cTn id="14" dur="250" fill="hold"/>
                                        <p:tgtEl>
                                          <p:spTgt spid="178"/>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78"/>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503640" y="225720"/>
            <a:ext cx="9071280" cy="4388040"/>
          </a:xfrm>
          <a:prstGeom prst="rect">
            <a:avLst/>
          </a:prstGeom>
          <a:noFill/>
          <a:ln>
            <a:noFill/>
          </a:ln>
        </p:spPr>
        <p:txBody>
          <a:bodyPr lIns="0" tIns="0" rIns="0" bIns="0" anchor="ctr">
            <a:spAutoFit/>
          </a:bodyPr>
          <a:lstStyle/>
          <a:p>
            <a:pPr algn="ctr"/>
            <a:r>
              <a:rPr lang="de-DE" sz="3200" b="1" strike="noStrike" spc="-1">
                <a:latin typeface="Lucida Console"/>
              </a:rPr>
              <a:t>Die Auswertungen dieser Umfrage sind nur Vermutungen und es entspricht nicht der Realität.</a:t>
            </a:r>
            <a:endParaRPr lang="de-DE"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p15="http://schemas.microsoft.com/office/powerpoint/2012/main" xmlns="">
      <p:transition spd="slow"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80" name="Grafik 179"/>
          <p:cNvPicPr/>
          <p:nvPr/>
        </p:nvPicPr>
        <p:blipFill>
          <a:blip r:embed="rId2"/>
          <a:stretch/>
        </p:blipFill>
        <p:spPr>
          <a:xfrm>
            <a:off x="0" y="-12600"/>
            <a:ext cx="10080000" cy="5679720"/>
          </a:xfrm>
          <a:prstGeom prst="rect">
            <a:avLst/>
          </a:prstGeom>
          <a:ln>
            <a:noFill/>
          </a:ln>
        </p:spPr>
      </p:pic>
      <p:sp>
        <p:nvSpPr>
          <p:cNvPr id="181" name="CustomShape 2"/>
          <p:cNvSpPr/>
          <p:nvPr/>
        </p:nvSpPr>
        <p:spPr>
          <a:xfrm>
            <a:off x="4752000" y="792000"/>
            <a:ext cx="3384000" cy="1080000"/>
          </a:xfrm>
          <a:prstGeom prst="wedgeRoundRectCallout">
            <a:avLst>
              <a:gd name="adj1" fmla="val -38578"/>
              <a:gd name="adj2" fmla="val 86652"/>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Ein großer Teil der Befragten </a:t>
            </a:r>
          </a:p>
          <a:p>
            <a:pPr algn="ctr"/>
            <a:r>
              <a:rPr lang="de-DE" sz="1800" b="0" strike="noStrike" spc="-1">
                <a:latin typeface="Arial"/>
              </a:rPr>
              <a:t>(65,6%) sind der Meinung, dass </a:t>
            </a:r>
          </a:p>
          <a:p>
            <a:pPr algn="ctr"/>
            <a:r>
              <a:rPr lang="de-DE" sz="1800" b="0" strike="noStrike" spc="-1">
                <a:latin typeface="Arial"/>
              </a:rPr>
              <a:t>Obdachlose mehr Verpflegung </a:t>
            </a:r>
          </a:p>
          <a:p>
            <a:pPr algn="ctr"/>
            <a:r>
              <a:rPr lang="de-DE" sz="1800" b="0" strike="noStrike" spc="-1">
                <a:latin typeface="Arial"/>
              </a:rPr>
              <a:t>bekommen sollten.</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repl">
                                        <p:cTn id="7" dur="500" fill="hold"/>
                                        <p:tgtEl>
                                          <p:spTgt spid="180"/>
                                        </p:tgtEl>
                                        <p:attrNameLst>
                                          <p:attrName>ppt_x</p:attrName>
                                        </p:attrNameLst>
                                      </p:cBhvr>
                                      <p:tavLst>
                                        <p:tav tm="0">
                                          <p:val>
                                            <p:strVal val="#ppt_x"/>
                                          </p:val>
                                        </p:tav>
                                        <p:tav tm="100000">
                                          <p:val>
                                            <p:strVal val="#ppt_x"/>
                                          </p:val>
                                        </p:tav>
                                      </p:tavLst>
                                    </p:anim>
                                    <p:anim calcmode="lin" valueType="num">
                                      <p:cBhvr additive="repl">
                                        <p:cTn id="8" dur="500" fill="hold"/>
                                        <p:tgtEl>
                                          <p:spTgt spid="18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81"/>
                                        </p:tgtEl>
                                        <p:attrNameLst>
                                          <p:attrName>style.visibility</p:attrName>
                                        </p:attrNameLst>
                                      </p:cBhvr>
                                      <p:to>
                                        <p:strVal val="visible"/>
                                      </p:to>
                                    </p:set>
                                    <p:anim calcmode="lin" valueType="num">
                                      <p:cBhvr additive="repl">
                                        <p:cTn id="12" dur="250" fill="hold"/>
                                        <p:tgtEl>
                                          <p:spTgt spid="181"/>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81"/>
                                        </p:tgtEl>
                                        <p:attrNameLst>
                                          <p:attrName>ppt_y</p:attrName>
                                        </p:attrNameLst>
                                      </p:cBhvr>
                                      <p:tavLst>
                                        <p:tav tm="0">
                                          <p:val>
                                            <p:strVal val="#ppt_y"/>
                                          </p:val>
                                        </p:tav>
                                        <p:tav tm="100000">
                                          <p:val>
                                            <p:strVal val="#ppt_y"/>
                                          </p:val>
                                        </p:tav>
                                      </p:tavLst>
                                    </p:anim>
                                    <p:anim calcmode="lin" valueType="num">
                                      <p:cBhvr additive="repl">
                                        <p:cTn id="14" dur="250" fill="hold"/>
                                        <p:tgtEl>
                                          <p:spTgt spid="181"/>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81"/>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83" name="Grafik 182"/>
          <p:cNvPicPr/>
          <p:nvPr/>
        </p:nvPicPr>
        <p:blipFill>
          <a:blip r:embed="rId2"/>
          <a:stretch/>
        </p:blipFill>
        <p:spPr>
          <a:xfrm>
            <a:off x="0" y="-13320"/>
            <a:ext cx="10080000" cy="5683320"/>
          </a:xfrm>
          <a:prstGeom prst="rect">
            <a:avLst/>
          </a:prstGeom>
          <a:ln>
            <a:noFill/>
          </a:ln>
        </p:spPr>
      </p:pic>
      <p:sp>
        <p:nvSpPr>
          <p:cNvPr id="184" name="CustomShape 2"/>
          <p:cNvSpPr/>
          <p:nvPr/>
        </p:nvSpPr>
        <p:spPr>
          <a:xfrm>
            <a:off x="5544000" y="1152000"/>
            <a:ext cx="2808000" cy="1224000"/>
          </a:xfrm>
          <a:prstGeom prst="wedgeRoundRectCallout">
            <a:avLst>
              <a:gd name="adj1" fmla="val -48939"/>
              <a:gd name="adj2" fmla="val 72930"/>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600" b="0" strike="noStrike" spc="-1">
                <a:latin typeface="Arial"/>
              </a:rPr>
              <a:t>Die meisten Befragten sind </a:t>
            </a:r>
          </a:p>
          <a:p>
            <a:pPr algn="ctr"/>
            <a:r>
              <a:rPr lang="de-DE" sz="1600" b="0" strike="noStrike" spc="-1">
                <a:latin typeface="Arial"/>
              </a:rPr>
              <a:t>der Überzeugung, dass den </a:t>
            </a:r>
          </a:p>
          <a:p>
            <a:pPr algn="ctr"/>
            <a:r>
              <a:rPr lang="de-DE" sz="1600" b="0" strike="noStrike" spc="-1">
                <a:latin typeface="Arial"/>
              </a:rPr>
              <a:t>Obdachlosen geholfen werden </a:t>
            </a:r>
          </a:p>
          <a:p>
            <a:pPr algn="ctr"/>
            <a:r>
              <a:rPr lang="de-DE" sz="1600" b="0" strike="noStrike" spc="-1">
                <a:latin typeface="Arial"/>
              </a:rPr>
              <a:t>soll, wieder ins Arbeitsleben </a:t>
            </a:r>
          </a:p>
          <a:p>
            <a:pPr algn="ctr"/>
            <a:r>
              <a:rPr lang="de-DE" sz="1600" b="0" strike="noStrike" spc="-1">
                <a:latin typeface="Arial"/>
              </a:rPr>
              <a:t>einzusteigen.</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repl">
                                        <p:cTn id="7" dur="500" fill="hold"/>
                                        <p:tgtEl>
                                          <p:spTgt spid="183"/>
                                        </p:tgtEl>
                                        <p:attrNameLst>
                                          <p:attrName>ppt_x</p:attrName>
                                        </p:attrNameLst>
                                      </p:cBhvr>
                                      <p:tavLst>
                                        <p:tav tm="0">
                                          <p:val>
                                            <p:strVal val="#ppt_x"/>
                                          </p:val>
                                        </p:tav>
                                        <p:tav tm="100000">
                                          <p:val>
                                            <p:strVal val="#ppt_x"/>
                                          </p:val>
                                        </p:tav>
                                      </p:tavLst>
                                    </p:anim>
                                    <p:anim calcmode="lin" valueType="num">
                                      <p:cBhvr additive="repl">
                                        <p:cTn id="8" dur="500" fill="hold"/>
                                        <p:tgtEl>
                                          <p:spTgt spid="18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84"/>
                                        </p:tgtEl>
                                        <p:attrNameLst>
                                          <p:attrName>style.visibility</p:attrName>
                                        </p:attrNameLst>
                                      </p:cBhvr>
                                      <p:to>
                                        <p:strVal val="visible"/>
                                      </p:to>
                                    </p:set>
                                    <p:anim calcmode="lin" valueType="num">
                                      <p:cBhvr additive="repl">
                                        <p:cTn id="12" dur="250" fill="hold"/>
                                        <p:tgtEl>
                                          <p:spTgt spid="184"/>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84"/>
                                        </p:tgtEl>
                                        <p:attrNameLst>
                                          <p:attrName>ppt_y</p:attrName>
                                        </p:attrNameLst>
                                      </p:cBhvr>
                                      <p:tavLst>
                                        <p:tav tm="0">
                                          <p:val>
                                            <p:strVal val="#ppt_y"/>
                                          </p:val>
                                        </p:tav>
                                        <p:tav tm="100000">
                                          <p:val>
                                            <p:strVal val="#ppt_y"/>
                                          </p:val>
                                        </p:tav>
                                      </p:tavLst>
                                    </p:anim>
                                    <p:anim calcmode="lin" valueType="num">
                                      <p:cBhvr additive="repl">
                                        <p:cTn id="14" dur="250" fill="hold"/>
                                        <p:tgtEl>
                                          <p:spTgt spid="184"/>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84"/>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503640" y="288927"/>
            <a:ext cx="9071280" cy="4262705"/>
          </a:xfrm>
        </p:spPr>
        <p:txBody>
          <a:bodyPr/>
          <a:lstStyle/>
          <a:p>
            <a:pPr marL="0" indent="0" algn="ctr">
              <a:buNone/>
            </a:pPr>
            <a:r>
              <a:rPr lang="de-DE" b="1" u="sng" dirty="0"/>
              <a:t>Obdachlosigkeit in Uelzen</a:t>
            </a:r>
            <a:endParaRPr lang="de-DE" dirty="0"/>
          </a:p>
          <a:p>
            <a:pPr marL="0" indent="0">
              <a:buNone/>
            </a:pPr>
            <a:r>
              <a:rPr lang="de-DE" dirty="0"/>
              <a:t> </a:t>
            </a:r>
          </a:p>
          <a:p>
            <a:r>
              <a:rPr lang="de-DE" dirty="0"/>
              <a:t>Wir, die Schülerinnen und Schüler der 10. Klassen der Oberschule </a:t>
            </a:r>
            <a:r>
              <a:rPr lang="de-DE" dirty="0" err="1"/>
              <a:t>Ebstorf</a:t>
            </a:r>
            <a:r>
              <a:rPr lang="de-DE" dirty="0"/>
              <a:t>, haben eine Umfrage zu dem Thema </a:t>
            </a:r>
            <a:r>
              <a:rPr lang="de-DE" dirty="0" smtClean="0"/>
              <a:t>Obdachlosigkeit </a:t>
            </a:r>
            <a:r>
              <a:rPr lang="de-DE" dirty="0"/>
              <a:t>in Uelzen </a:t>
            </a:r>
            <a:r>
              <a:rPr lang="de-DE" dirty="0" smtClean="0"/>
              <a:t>gestartet.</a:t>
            </a:r>
            <a:endParaRPr lang="de-DE" dirty="0"/>
          </a:p>
          <a:p>
            <a:r>
              <a:rPr lang="de-DE" dirty="0"/>
              <a:t>Angefangen </a:t>
            </a:r>
            <a:r>
              <a:rPr lang="de-DE" dirty="0" smtClean="0"/>
              <a:t>haben </a:t>
            </a:r>
            <a:r>
              <a:rPr lang="de-DE" dirty="0"/>
              <a:t>wir am Bahnhof. Dort haben wir Mitarbeiter und Reisende befragt. Das Alter der Befragten war sehr gut aufgeteilt, die Altersspanne war von 18 </a:t>
            </a:r>
            <a:r>
              <a:rPr lang="de-DE" dirty="0" smtClean="0"/>
              <a:t>bis </a:t>
            </a:r>
            <a:r>
              <a:rPr lang="de-DE" dirty="0"/>
              <a:t>80 Jahre. 30% der Befragten waren Männer und 70 % waren Frauen.</a:t>
            </a:r>
          </a:p>
        </p:txBody>
      </p:sp>
    </p:spTree>
    <p:extLst>
      <p:ext uri="{BB962C8B-B14F-4D97-AF65-F5344CB8AC3E}">
        <p14:creationId xmlns:p14="http://schemas.microsoft.com/office/powerpoint/2010/main" val="3702590357"/>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p:nvPr>
        </p:nvSpPr>
        <p:spPr>
          <a:xfrm>
            <a:off x="503640" y="-164530"/>
            <a:ext cx="9071280" cy="5169620"/>
          </a:xfrm>
        </p:spPr>
        <p:txBody>
          <a:bodyPr/>
          <a:lstStyle/>
          <a:p>
            <a:endParaRPr lang="de-DE" dirty="0" smtClean="0"/>
          </a:p>
          <a:p>
            <a:r>
              <a:rPr lang="de-DE" dirty="0" smtClean="0"/>
              <a:t>Insgesamt </a:t>
            </a:r>
            <a:r>
              <a:rPr lang="de-DE" dirty="0"/>
              <a:t>haben 90 Personen teilgenommen</a:t>
            </a:r>
            <a:r>
              <a:rPr lang="de-DE" dirty="0" smtClean="0"/>
              <a:t>. Wir </a:t>
            </a:r>
            <a:r>
              <a:rPr lang="de-DE" dirty="0"/>
              <a:t>haben die Frage gestellt, was die Leute denken, wie viele Obdachlose in Uelzen leben. Aus dieser Frage haben wir das Ergebnis bekommen, dass die Befragten denken, </a:t>
            </a:r>
            <a:r>
              <a:rPr lang="de-DE" dirty="0" smtClean="0"/>
              <a:t>dass </a:t>
            </a:r>
            <a:r>
              <a:rPr lang="de-DE" dirty="0"/>
              <a:t>mehr als 30 Obdachlose in Uelzen leben. Die nächste Frage war, ob mehr Männer in der Obdachlosigkeit leben oder mehr Frauen. Aus dieser Frage haben wir das Ergebnis bekommen, dass die Befragten denken, dass 81% Männer auf der Straße leben. Die Befragten haben das Alter der Obdachlosen eher niedriger eingeschätzt, da mehrere Antwortmöglichkeiten zur Wahl standen. </a:t>
            </a:r>
          </a:p>
        </p:txBody>
      </p:sp>
    </p:spTree>
    <p:extLst>
      <p:ext uri="{BB962C8B-B14F-4D97-AF65-F5344CB8AC3E}">
        <p14:creationId xmlns:p14="http://schemas.microsoft.com/office/powerpoint/2010/main" val="595874184"/>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503640" y="-358429"/>
            <a:ext cx="9071280" cy="5557419"/>
          </a:xfrm>
        </p:spPr>
        <p:txBody>
          <a:bodyPr/>
          <a:lstStyle/>
          <a:p>
            <a:endParaRPr lang="de-DE" dirty="0" smtClean="0"/>
          </a:p>
          <a:p>
            <a:r>
              <a:rPr lang="de-DE" dirty="0" smtClean="0"/>
              <a:t>51</a:t>
            </a:r>
            <a:r>
              <a:rPr lang="de-DE" dirty="0"/>
              <a:t>% im Alter von 41-50 Jahren und 51,11% im Alter 51-60 Jahren. Daraus bekamen wir das Ergebnis, dass die Leute das Alter höher schätzen. Eine Frage hat uns besonders beschäftigt. Diese war, ob die Befragten schon mal was gespendet haben. 84,44% haben mit ja geantwortet, das hat uns echt überrascht. Die Spenden waren unterschiedlich. Die Befragten spendeten zu 28,95% Kleidung, 60,53% spenden Geld, 39,47% eher Lebensmittel und 11,84% Sachgüter, sowie 11,84% auch </a:t>
            </a:r>
            <a:r>
              <a:rPr lang="de-DE" dirty="0" smtClean="0"/>
              <a:t>sonstiges. Die </a:t>
            </a:r>
            <a:r>
              <a:rPr lang="de-DE" dirty="0"/>
              <a:t>Befragten </a:t>
            </a:r>
            <a:r>
              <a:rPr lang="de-DE" dirty="0" smtClean="0"/>
              <a:t>haben </a:t>
            </a:r>
            <a:r>
              <a:rPr lang="de-DE" dirty="0"/>
              <a:t>die Frage bekommen, wie Obdachlose behandelt werden. Sie durften von 1 (gerecht) bis 6 (nicht gerecht) entscheiden. </a:t>
            </a:r>
          </a:p>
        </p:txBody>
      </p:sp>
    </p:spTree>
    <p:extLst>
      <p:ext uri="{BB962C8B-B14F-4D97-AF65-F5344CB8AC3E}">
        <p14:creationId xmlns:p14="http://schemas.microsoft.com/office/powerpoint/2010/main" val="606811993"/>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p:nvPr>
        </p:nvSpPr>
        <p:spPr>
          <a:xfrm>
            <a:off x="503640" y="-292770"/>
            <a:ext cx="9071280" cy="5426101"/>
          </a:xfrm>
        </p:spPr>
        <p:txBody>
          <a:bodyPr/>
          <a:lstStyle/>
          <a:p>
            <a:endParaRPr lang="de-DE" dirty="0" smtClean="0"/>
          </a:p>
          <a:p>
            <a:r>
              <a:rPr lang="de-DE" dirty="0" smtClean="0"/>
              <a:t>Der </a:t>
            </a:r>
            <a:r>
              <a:rPr lang="de-DE" dirty="0"/>
              <a:t>Mittelwert lag bei 4,44, also nicht so gerecht. Die Aussage der meisten Leute war, </a:t>
            </a:r>
            <a:r>
              <a:rPr lang="de-DE" dirty="0" smtClean="0"/>
              <a:t>es </a:t>
            </a:r>
            <a:r>
              <a:rPr lang="de-DE" dirty="0"/>
              <a:t>kann mehr gemacht werden. Eine sehr interessante Frage war, ob viele Obdachlose alkoholabhängig sind. Nur 13,33% antwortete mit ja, aber dafür </a:t>
            </a:r>
            <a:r>
              <a:rPr lang="de-DE" dirty="0" smtClean="0"/>
              <a:t>60% mit </a:t>
            </a:r>
            <a:r>
              <a:rPr lang="de-DE" dirty="0"/>
              <a:t>eher ja. </a:t>
            </a:r>
            <a:endParaRPr lang="de-DE" dirty="0" smtClean="0"/>
          </a:p>
          <a:p>
            <a:r>
              <a:rPr lang="de-DE" dirty="0" smtClean="0"/>
              <a:t>13,33</a:t>
            </a:r>
            <a:r>
              <a:rPr lang="de-DE" dirty="0"/>
              <a:t>% finden eher weniger und auch wieder 13,33% meinen, dass es keine Alkoholiker sind. Die Mehrheit der Befragten findet, dass die Obdachlosen ungepflegt sind. Das finden 48.31%. </a:t>
            </a:r>
            <a:endParaRPr lang="de-DE" dirty="0" smtClean="0"/>
          </a:p>
          <a:p>
            <a:r>
              <a:rPr lang="de-DE" dirty="0" smtClean="0"/>
              <a:t>Bei </a:t>
            </a:r>
            <a:r>
              <a:rPr lang="de-DE" dirty="0"/>
              <a:t>der nächsten Frage </a:t>
            </a:r>
            <a:r>
              <a:rPr lang="de-DE" dirty="0" smtClean="0"/>
              <a:t>haben </a:t>
            </a:r>
            <a:r>
              <a:rPr lang="de-DE" dirty="0"/>
              <a:t>wir die Leute gefragt, </a:t>
            </a:r>
            <a:r>
              <a:rPr lang="de-DE" dirty="0" smtClean="0"/>
              <a:t>ob sie </a:t>
            </a:r>
            <a:r>
              <a:rPr lang="de-DE" dirty="0"/>
              <a:t>denken, </a:t>
            </a:r>
            <a:r>
              <a:rPr lang="de-DE" dirty="0" smtClean="0"/>
              <a:t>dass </a:t>
            </a:r>
            <a:r>
              <a:rPr lang="de-DE" dirty="0"/>
              <a:t>Obdachlose zu faul sind, </a:t>
            </a:r>
            <a:r>
              <a:rPr lang="de-DE" dirty="0" smtClean="0"/>
              <a:t>um </a:t>
            </a:r>
            <a:r>
              <a:rPr lang="de-DE" dirty="0"/>
              <a:t>sich </a:t>
            </a:r>
            <a:r>
              <a:rPr lang="de-DE" dirty="0" smtClean="0"/>
              <a:t>einen </a:t>
            </a:r>
            <a:r>
              <a:rPr lang="de-DE" dirty="0"/>
              <a:t>Job zu suchen. </a:t>
            </a:r>
          </a:p>
        </p:txBody>
      </p:sp>
    </p:spTree>
    <p:extLst>
      <p:ext uri="{BB962C8B-B14F-4D97-AF65-F5344CB8AC3E}">
        <p14:creationId xmlns:p14="http://schemas.microsoft.com/office/powerpoint/2010/main" val="522748695"/>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p:nvPr>
        </p:nvSpPr>
        <p:spPr>
          <a:xfrm>
            <a:off x="503640" y="-228649"/>
            <a:ext cx="9071280" cy="5297861"/>
          </a:xfrm>
        </p:spPr>
        <p:txBody>
          <a:bodyPr/>
          <a:lstStyle/>
          <a:p>
            <a:endParaRPr lang="de-DE" dirty="0" smtClean="0"/>
          </a:p>
          <a:p>
            <a:r>
              <a:rPr lang="de-DE" dirty="0" smtClean="0"/>
              <a:t>Überraschenderweise </a:t>
            </a:r>
            <a:r>
              <a:rPr lang="de-DE" dirty="0"/>
              <a:t>denken die Leute, dass die </a:t>
            </a:r>
            <a:r>
              <a:rPr lang="de-DE" dirty="0" smtClean="0"/>
              <a:t>Obdachlosen </a:t>
            </a:r>
            <a:r>
              <a:rPr lang="de-DE" dirty="0"/>
              <a:t>nicht zu faul </a:t>
            </a:r>
            <a:r>
              <a:rPr lang="de-DE" dirty="0" smtClean="0"/>
              <a:t>sind, </a:t>
            </a:r>
            <a:r>
              <a:rPr lang="de-DE" dirty="0"/>
              <a:t>um sich einen Job zu suchen, sondern sie denken, dass die Obdachlosen einen schlimmen Schicksalsschlag hatten und deswegen einfach keinen Job finden. </a:t>
            </a:r>
            <a:endParaRPr lang="de-DE" dirty="0" smtClean="0"/>
          </a:p>
          <a:p>
            <a:r>
              <a:rPr lang="de-DE" dirty="0" smtClean="0"/>
              <a:t>Als </a:t>
            </a:r>
            <a:r>
              <a:rPr lang="de-DE" dirty="0"/>
              <a:t>12. Frage haben wir die Leute gefragt, ob sie denken, dass die Obdachlosen drogenabhängig sind. Das Ergebnis zu der Frage ist, dass 35% der Befragten denken, dass sie nicht drogenabhängig sind. Und nur 6% sind der Meinung, dass sie drogenabhängig sind. Das </a:t>
            </a:r>
            <a:r>
              <a:rPr lang="de-DE" dirty="0" smtClean="0"/>
              <a:t>zeigt, dass </a:t>
            </a:r>
            <a:r>
              <a:rPr lang="de-DE" dirty="0"/>
              <a:t>die Leute nicht schlecht über Obdachlose denken.</a:t>
            </a:r>
          </a:p>
        </p:txBody>
      </p:sp>
    </p:spTree>
    <p:extLst>
      <p:ext uri="{BB962C8B-B14F-4D97-AF65-F5344CB8AC3E}">
        <p14:creationId xmlns:p14="http://schemas.microsoft.com/office/powerpoint/2010/main" val="3699414194"/>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p:nvPr>
        </p:nvSpPr>
        <p:spPr>
          <a:xfrm>
            <a:off x="503640" y="-552328"/>
            <a:ext cx="9071280" cy="5945217"/>
          </a:xfrm>
        </p:spPr>
        <p:txBody>
          <a:bodyPr/>
          <a:lstStyle/>
          <a:p>
            <a:endParaRPr lang="de-DE" dirty="0" smtClean="0"/>
          </a:p>
          <a:p>
            <a:r>
              <a:rPr lang="de-DE" dirty="0" smtClean="0"/>
              <a:t>Auch </a:t>
            </a:r>
            <a:r>
              <a:rPr lang="de-DE" dirty="0"/>
              <a:t>die nächste Befragung </a:t>
            </a:r>
            <a:r>
              <a:rPr lang="de-DE" dirty="0" smtClean="0"/>
              <a:t>zeigt, dass </a:t>
            </a:r>
            <a:r>
              <a:rPr lang="de-DE" dirty="0"/>
              <a:t>Obdachlose nicht schlecht </a:t>
            </a:r>
            <a:r>
              <a:rPr lang="de-DE" dirty="0" smtClean="0"/>
              <a:t>sind, denn </a:t>
            </a:r>
            <a:r>
              <a:rPr lang="de-DE" dirty="0"/>
              <a:t>fast </a:t>
            </a:r>
            <a:r>
              <a:rPr lang="de-DE" dirty="0" smtClean="0"/>
              <a:t>keiner, </a:t>
            </a:r>
            <a:r>
              <a:rPr lang="de-DE" dirty="0"/>
              <a:t>außer 3 </a:t>
            </a:r>
            <a:r>
              <a:rPr lang="de-DE" dirty="0" smtClean="0"/>
              <a:t>Personen von </a:t>
            </a:r>
            <a:r>
              <a:rPr lang="de-DE" dirty="0"/>
              <a:t>90 </a:t>
            </a:r>
            <a:r>
              <a:rPr lang="de-DE" dirty="0" smtClean="0"/>
              <a:t>Befragten, sagen, dass </a:t>
            </a:r>
            <a:r>
              <a:rPr lang="de-DE" dirty="0"/>
              <a:t>Obdachlose drogenabhängig sind. Aber gemischter ist </a:t>
            </a:r>
            <a:r>
              <a:rPr lang="de-DE" dirty="0" smtClean="0"/>
              <a:t>es, </a:t>
            </a:r>
            <a:r>
              <a:rPr lang="de-DE" dirty="0"/>
              <a:t>ob man selbstverschuldet obdachlos </a:t>
            </a:r>
            <a:r>
              <a:rPr lang="de-DE" dirty="0" smtClean="0"/>
              <a:t>ist. Man </a:t>
            </a:r>
            <a:r>
              <a:rPr lang="de-DE" dirty="0"/>
              <a:t>könnte </a:t>
            </a:r>
            <a:r>
              <a:rPr lang="de-DE" dirty="0" smtClean="0"/>
              <a:t>sagen, dass </a:t>
            </a:r>
            <a:r>
              <a:rPr lang="de-DE" dirty="0"/>
              <a:t>50% selbstverschuldet und 50% durch Schicksalsschläge auf der Straße leben</a:t>
            </a:r>
            <a:r>
              <a:rPr lang="de-DE" dirty="0" smtClean="0"/>
              <a:t>. Dann </a:t>
            </a:r>
            <a:r>
              <a:rPr lang="de-DE" dirty="0"/>
              <a:t>kam noch eine sehr wichtige </a:t>
            </a:r>
            <a:r>
              <a:rPr lang="de-DE" dirty="0" smtClean="0"/>
              <a:t>Frage. Diese war, </a:t>
            </a:r>
            <a:r>
              <a:rPr lang="de-DE" dirty="0"/>
              <a:t>was sich Obdachlose von ihr Geld </a:t>
            </a:r>
            <a:r>
              <a:rPr lang="de-DE" dirty="0" smtClean="0"/>
              <a:t>kaufen. Dort waren mehrere Antwortmöglichkeiten </a:t>
            </a:r>
            <a:r>
              <a:rPr lang="de-DE" dirty="0"/>
              <a:t>gegeben</a:t>
            </a:r>
            <a:r>
              <a:rPr lang="de-DE" dirty="0" smtClean="0"/>
              <a:t>. Die </a:t>
            </a:r>
            <a:r>
              <a:rPr lang="de-DE" dirty="0"/>
              <a:t>Befragten haben zu 73,33% </a:t>
            </a:r>
            <a:r>
              <a:rPr lang="de-DE" dirty="0" smtClean="0"/>
              <a:t>gesagt, dass </a:t>
            </a:r>
            <a:r>
              <a:rPr lang="de-DE" dirty="0"/>
              <a:t>sie Alkohol kaufen und </a:t>
            </a:r>
            <a:r>
              <a:rPr lang="de-DE" dirty="0" smtClean="0"/>
              <a:t>Drogen,    (11,11%) </a:t>
            </a:r>
            <a:r>
              <a:rPr lang="de-DE" dirty="0"/>
              <a:t>und 63% </a:t>
            </a:r>
            <a:r>
              <a:rPr lang="de-DE" dirty="0" smtClean="0"/>
              <a:t>Nahrungsmittel. </a:t>
            </a:r>
            <a:r>
              <a:rPr lang="de-DE" b="1" dirty="0" smtClean="0"/>
              <a:t>Aber </a:t>
            </a:r>
            <a:r>
              <a:rPr lang="de-DE" b="1" dirty="0"/>
              <a:t>man sollte nie über </a:t>
            </a:r>
            <a:r>
              <a:rPr lang="de-DE" b="1" dirty="0" smtClean="0"/>
              <a:t>Menschen urteilen, </a:t>
            </a:r>
            <a:r>
              <a:rPr lang="de-DE" b="1" dirty="0"/>
              <a:t>die man selber nicht </a:t>
            </a:r>
            <a:r>
              <a:rPr lang="de-DE" b="1" dirty="0" smtClean="0"/>
              <a:t>kennt</a:t>
            </a:r>
            <a:r>
              <a:rPr lang="de-DE" b="1" dirty="0"/>
              <a:t>!</a:t>
            </a:r>
          </a:p>
        </p:txBody>
      </p:sp>
    </p:spTree>
    <p:extLst>
      <p:ext uri="{BB962C8B-B14F-4D97-AF65-F5344CB8AC3E}">
        <p14:creationId xmlns:p14="http://schemas.microsoft.com/office/powerpoint/2010/main" val="3445279104"/>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503640" y="226080"/>
            <a:ext cx="9071280" cy="4388400"/>
          </a:xfrm>
          <a:prstGeom prst="rect">
            <a:avLst/>
          </a:prstGeom>
          <a:noFill/>
          <a:ln>
            <a:noFill/>
          </a:ln>
        </p:spPr>
        <p:txBody>
          <a:bodyPr lIns="0" tIns="0" rIns="0" bIns="0" anchor="ctr">
            <a:spAutoFit/>
          </a:bodyPr>
          <a:lstStyle/>
          <a:p>
            <a:pPr algn="ctr"/>
            <a:r>
              <a:rPr lang="de-DE" sz="3200" b="1" strike="noStrike" spc="-1">
                <a:latin typeface="Arial"/>
              </a:rPr>
              <a:t>Vielen Dank für Ihre Aufmerksamkeit!</a:t>
            </a:r>
            <a:endParaRPr lang="de-DE" sz="32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03640" y="225720"/>
            <a:ext cx="9071280" cy="438804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29" name="Grafik 128"/>
          <p:cNvPicPr/>
          <p:nvPr/>
        </p:nvPicPr>
        <p:blipFill>
          <a:blip r:embed="rId2"/>
          <a:stretch/>
        </p:blipFill>
        <p:spPr>
          <a:xfrm>
            <a:off x="-503640" y="-162000"/>
            <a:ext cx="10620000" cy="6030000"/>
          </a:xfrm>
          <a:prstGeom prst="rect">
            <a:avLst/>
          </a:prstGeom>
          <a:ln>
            <a:noFill/>
          </a:ln>
        </p:spPr>
      </p:pic>
      <p:sp>
        <p:nvSpPr>
          <p:cNvPr id="130" name="CustomShape 2"/>
          <p:cNvSpPr/>
          <p:nvPr/>
        </p:nvSpPr>
        <p:spPr>
          <a:xfrm rot="4200">
            <a:off x="7054200" y="717840"/>
            <a:ext cx="3060360" cy="1224360"/>
          </a:xfrm>
          <a:prstGeom prst="wedgeRoundRectCallout">
            <a:avLst>
              <a:gd name="adj1" fmla="val -109782"/>
              <a:gd name="adj2" fmla="val 63226"/>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endParaRPr lang="de-DE" sz="1800" b="0" strike="noStrike" spc="-1">
              <a:latin typeface="Arial"/>
            </a:endParaRPr>
          </a:p>
          <a:p>
            <a:pPr algn="ctr"/>
            <a:r>
              <a:rPr lang="de-DE" sz="1800" b="0" strike="noStrike" spc="-1">
                <a:latin typeface="Arial"/>
              </a:rPr>
              <a:t> Der größte Teil der Befragten </a:t>
            </a:r>
          </a:p>
          <a:p>
            <a:pPr algn="ctr"/>
            <a:r>
              <a:rPr lang="de-DE" sz="1800" b="0" strike="noStrike" spc="-1">
                <a:latin typeface="Arial"/>
              </a:rPr>
              <a:t>liegt bei 23,3%, das heißt, </a:t>
            </a:r>
          </a:p>
          <a:p>
            <a:pPr algn="ctr"/>
            <a:r>
              <a:rPr lang="de-DE" sz="1800" b="0" strike="noStrike" spc="-1">
                <a:latin typeface="Arial"/>
              </a:rPr>
              <a:t>die meisten sind </a:t>
            </a:r>
          </a:p>
          <a:p>
            <a:pPr algn="ctr"/>
            <a:r>
              <a:rPr lang="de-DE" sz="1800" b="0" strike="noStrike" spc="-1">
                <a:latin typeface="Arial"/>
              </a:rPr>
              <a:t>51 bis 60 Jahre alt.</a:t>
            </a:r>
          </a:p>
          <a:p>
            <a:pPr algn="ct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0" fill="hold">
                                          <p:stCondLst>
                                            <p:cond delay="0"/>
                                          </p:stCondLst>
                                        </p:cTn>
                                        <p:tgtEl>
                                          <p:spTgt spid="129"/>
                                        </p:tgtEl>
                                        <p:attrNameLst>
                                          <p:attrName>style.visibility</p:attrName>
                                        </p:attrNameLst>
                                      </p:cBhvr>
                                      <p:to>
                                        <p:strVal val="visible"/>
                                      </p:to>
                                    </p:set>
                                    <p:anim calcmode="lin" valueType="num">
                                      <p:cBhvr additive="repl">
                                        <p:cTn id="7" dur="120" fill="hold"/>
                                        <p:tgtEl>
                                          <p:spTgt spid="129"/>
                                        </p:tgtEl>
                                        <p:attrNameLst>
                                          <p:attrName>ppt_x</p:attrName>
                                        </p:attrNameLst>
                                      </p:cBhvr>
                                      <p:tavLst>
                                        <p:tav tm="0">
                                          <p:val>
                                            <p:strVal val="#ppt_x"/>
                                          </p:val>
                                        </p:tav>
                                        <p:tav tm="100000">
                                          <p:val>
                                            <p:strVal val="#ppt_x"/>
                                          </p:val>
                                        </p:tav>
                                      </p:tavLst>
                                    </p:anim>
                                    <p:anim calcmode="lin" valueType="num">
                                      <p:cBhvr additive="repl">
                                        <p:cTn id="8" dur="120" fill="hold"/>
                                        <p:tgtEl>
                                          <p:spTgt spid="129"/>
                                        </p:tgtEl>
                                        <p:attrNameLst>
                                          <p:attrName>ppt_y</p:attrName>
                                        </p:attrNameLst>
                                      </p:cBhvr>
                                      <p:tavLst>
                                        <p:tav tm="0">
                                          <p:val>
                                            <p:strVal val="1+#ppt_h/2"/>
                                          </p:val>
                                        </p:tav>
                                        <p:tav tm="100000">
                                          <p:val>
                                            <p:strVal val="#ppt_y"/>
                                          </p:val>
                                        </p:tav>
                                      </p:tavLst>
                                    </p:anim>
                                  </p:childTnLst>
                                </p:cTn>
                              </p:par>
                            </p:childTnLst>
                          </p:cTn>
                        </p:par>
                        <p:par>
                          <p:cTn id="9" fill="hold">
                            <p:stCondLst>
                              <p:cond delay="120"/>
                            </p:stCondLst>
                            <p:childTnLst>
                              <p:par>
                                <p:cTn id="10" presetID="41" presetClass="entr"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repl">
                                        <p:cTn id="12" dur="50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500" fill="hold"/>
                                        <p:tgtEl>
                                          <p:spTgt spid="130"/>
                                        </p:tgtEl>
                                        <p:attrNameLst>
                                          <p:attrName>ppt_y</p:attrName>
                                        </p:attrNameLst>
                                      </p:cBhvr>
                                      <p:tavLst>
                                        <p:tav tm="0">
                                          <p:val>
                                            <p:strVal val="#ppt_y"/>
                                          </p:val>
                                        </p:tav>
                                        <p:tav tm="100000">
                                          <p:val>
                                            <p:strVal val="#ppt_y"/>
                                          </p:val>
                                        </p:tav>
                                      </p:tavLst>
                                    </p:anim>
                                    <p:anim calcmode="lin" valueType="num">
                                      <p:cBhvr additive="repl">
                                        <p:cTn id="14" dur="50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50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503640" y="225720"/>
            <a:ext cx="9071280" cy="438804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32" name="Grafik 131"/>
          <p:cNvPicPr/>
          <p:nvPr/>
        </p:nvPicPr>
        <p:blipFill>
          <a:blip r:embed="rId2"/>
          <a:stretch/>
        </p:blipFill>
        <p:spPr>
          <a:xfrm>
            <a:off x="0" y="0"/>
            <a:ext cx="10080000" cy="5670000"/>
          </a:xfrm>
          <a:prstGeom prst="rect">
            <a:avLst/>
          </a:prstGeom>
          <a:ln>
            <a:noFill/>
          </a:ln>
        </p:spPr>
      </p:pic>
      <p:sp>
        <p:nvSpPr>
          <p:cNvPr id="133" name="CustomShape 2"/>
          <p:cNvSpPr/>
          <p:nvPr/>
        </p:nvSpPr>
        <p:spPr>
          <a:xfrm>
            <a:off x="6192000" y="936000"/>
            <a:ext cx="2880000" cy="1008000"/>
          </a:xfrm>
          <a:prstGeom prst="wedgeRoundRectCallout">
            <a:avLst>
              <a:gd name="adj1" fmla="val -101902"/>
              <a:gd name="adj2" fmla="val 106976"/>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Die violette Säule sagt aus,</a:t>
            </a:r>
          </a:p>
          <a:p>
            <a:pPr algn="ctr"/>
            <a:r>
              <a:rPr lang="de-DE" sz="1800" b="0" strike="noStrike" spc="-1">
                <a:latin typeface="Arial"/>
              </a:rPr>
              <a:t> dass 70% der befragten </a:t>
            </a:r>
          </a:p>
          <a:p>
            <a:pPr algn="ctr"/>
            <a:r>
              <a:rPr lang="de-DE" sz="1800" b="0" strike="noStrike" spc="-1">
                <a:latin typeface="Arial"/>
              </a:rPr>
              <a:t>Personen weiblich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0" fill="hold">
                                          <p:stCondLst>
                                            <p:cond delay="0"/>
                                          </p:stCondLst>
                                        </p:cTn>
                                        <p:tgtEl>
                                          <p:spTgt spid="132"/>
                                        </p:tgtEl>
                                        <p:attrNameLst>
                                          <p:attrName>style.visibility</p:attrName>
                                        </p:attrNameLst>
                                      </p:cBhvr>
                                      <p:to>
                                        <p:strVal val="visible"/>
                                      </p:to>
                                    </p:set>
                                    <p:anim calcmode="lin" valueType="num">
                                      <p:cBhvr additive="repl">
                                        <p:cTn id="7" dur="125" fill="hold"/>
                                        <p:tgtEl>
                                          <p:spTgt spid="132"/>
                                        </p:tgtEl>
                                        <p:attrNameLst>
                                          <p:attrName>ppt_x</p:attrName>
                                        </p:attrNameLst>
                                      </p:cBhvr>
                                      <p:tavLst>
                                        <p:tav tm="0">
                                          <p:val>
                                            <p:strVal val="#ppt_x"/>
                                          </p:val>
                                        </p:tav>
                                        <p:tav tm="100000">
                                          <p:val>
                                            <p:strVal val="#ppt_x"/>
                                          </p:val>
                                        </p:tav>
                                      </p:tavLst>
                                    </p:anim>
                                    <p:anim calcmode="lin" valueType="num">
                                      <p:cBhvr additive="repl">
                                        <p:cTn id="8" dur="125" fill="hold"/>
                                        <p:tgtEl>
                                          <p:spTgt spid="132"/>
                                        </p:tgtEl>
                                        <p:attrNameLst>
                                          <p:attrName>ppt_y</p:attrName>
                                        </p:attrNameLst>
                                      </p:cBhvr>
                                      <p:tavLst>
                                        <p:tav tm="0">
                                          <p:val>
                                            <p:strVal val="1+#ppt_h/2"/>
                                          </p:val>
                                        </p:tav>
                                        <p:tav tm="100000">
                                          <p:val>
                                            <p:strVal val="#ppt_y"/>
                                          </p:val>
                                        </p:tav>
                                      </p:tavLst>
                                    </p:anim>
                                  </p:childTnLst>
                                </p:cTn>
                              </p:par>
                            </p:childTnLst>
                          </p:cTn>
                        </p:par>
                        <p:par>
                          <p:cTn id="9" fill="hold">
                            <p:stCondLst>
                              <p:cond delay="125"/>
                            </p:stCondLst>
                            <p:childTnLst>
                              <p:par>
                                <p:cTn id="10" presetID="41" presetClass="entr" fill="hold" nodeType="after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repl">
                                        <p:cTn id="12" dur="500" fill="hold"/>
                                        <p:tgtEl>
                                          <p:spTgt spid="133"/>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500" fill="hold"/>
                                        <p:tgtEl>
                                          <p:spTgt spid="133"/>
                                        </p:tgtEl>
                                        <p:attrNameLst>
                                          <p:attrName>ppt_y</p:attrName>
                                        </p:attrNameLst>
                                      </p:cBhvr>
                                      <p:tavLst>
                                        <p:tav tm="0">
                                          <p:val>
                                            <p:strVal val="#ppt_y"/>
                                          </p:val>
                                        </p:tav>
                                        <p:tav tm="100000">
                                          <p:val>
                                            <p:strVal val="#ppt_y"/>
                                          </p:val>
                                        </p:tav>
                                      </p:tavLst>
                                    </p:anim>
                                    <p:anim calcmode="lin" valueType="num">
                                      <p:cBhvr additive="repl">
                                        <p:cTn id="14" dur="500" fill="hold"/>
                                        <p:tgtEl>
                                          <p:spTgt spid="133"/>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500" fill="hold"/>
                                        <p:tgtEl>
                                          <p:spTgt spid="133"/>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503640" y="22572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35" name="Grafik 134"/>
          <p:cNvPicPr/>
          <p:nvPr/>
        </p:nvPicPr>
        <p:blipFill>
          <a:blip r:embed="rId2"/>
          <a:stretch/>
        </p:blipFill>
        <p:spPr>
          <a:xfrm>
            <a:off x="0" y="0"/>
            <a:ext cx="10080000" cy="5670000"/>
          </a:xfrm>
          <a:prstGeom prst="rect">
            <a:avLst/>
          </a:prstGeom>
          <a:ln>
            <a:noFill/>
          </a:ln>
        </p:spPr>
      </p:pic>
      <p:sp>
        <p:nvSpPr>
          <p:cNvPr id="136" name="CustomShape 2"/>
          <p:cNvSpPr/>
          <p:nvPr/>
        </p:nvSpPr>
        <p:spPr>
          <a:xfrm>
            <a:off x="7559280" y="1800000"/>
            <a:ext cx="2520360" cy="1296000"/>
          </a:xfrm>
          <a:prstGeom prst="wedgeRoundRectCallout">
            <a:avLst>
              <a:gd name="adj1" fmla="val -118722"/>
              <a:gd name="adj2" fmla="val 116620"/>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Die Mehrheit von </a:t>
            </a:r>
          </a:p>
          <a:p>
            <a:pPr algn="ctr"/>
            <a:r>
              <a:rPr lang="de-DE" sz="1800" b="0" strike="noStrike" spc="-1">
                <a:latin typeface="Arial"/>
              </a:rPr>
              <a:t>den Befragten haben </a:t>
            </a:r>
          </a:p>
          <a:p>
            <a:pPr algn="ctr"/>
            <a:r>
              <a:rPr lang="de-DE" sz="1800" b="0" strike="noStrike" spc="-1">
                <a:latin typeface="Arial"/>
              </a:rPr>
              <a:t>mehr als 30 Obdachlose </a:t>
            </a:r>
          </a:p>
          <a:p>
            <a:pPr algn="ctr"/>
            <a:r>
              <a:rPr lang="de-DE" sz="1800" b="0" strike="noStrike" spc="-1">
                <a:latin typeface="Arial"/>
              </a:rPr>
              <a:t>geschätzt.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0" fill="hold">
                                          <p:stCondLst>
                                            <p:cond delay="0"/>
                                          </p:stCondLst>
                                        </p:cTn>
                                        <p:tgtEl>
                                          <p:spTgt spid="135"/>
                                        </p:tgtEl>
                                        <p:attrNameLst>
                                          <p:attrName>style.visibility</p:attrName>
                                        </p:attrNameLst>
                                      </p:cBhvr>
                                      <p:to>
                                        <p:strVal val="visible"/>
                                      </p:to>
                                    </p:set>
                                    <p:anim calcmode="lin" valueType="num">
                                      <p:cBhvr additive="repl">
                                        <p:cTn id="7" dur="125" fill="hold"/>
                                        <p:tgtEl>
                                          <p:spTgt spid="135"/>
                                        </p:tgtEl>
                                        <p:attrNameLst>
                                          <p:attrName>ppt_x</p:attrName>
                                        </p:attrNameLst>
                                      </p:cBhvr>
                                      <p:tavLst>
                                        <p:tav tm="0">
                                          <p:val>
                                            <p:strVal val="#ppt_x"/>
                                          </p:val>
                                        </p:tav>
                                        <p:tav tm="100000">
                                          <p:val>
                                            <p:strVal val="#ppt_x"/>
                                          </p:val>
                                        </p:tav>
                                      </p:tavLst>
                                    </p:anim>
                                    <p:anim calcmode="lin" valueType="num">
                                      <p:cBhvr additive="repl">
                                        <p:cTn id="8" dur="125" fill="hold"/>
                                        <p:tgtEl>
                                          <p:spTgt spid="135"/>
                                        </p:tgtEl>
                                        <p:attrNameLst>
                                          <p:attrName>ppt_y</p:attrName>
                                        </p:attrNameLst>
                                      </p:cBhvr>
                                      <p:tavLst>
                                        <p:tav tm="0">
                                          <p:val>
                                            <p:strVal val="1+#ppt_h/2"/>
                                          </p:val>
                                        </p:tav>
                                        <p:tav tm="100000">
                                          <p:val>
                                            <p:strVal val="#ppt_y"/>
                                          </p:val>
                                        </p:tav>
                                      </p:tavLst>
                                    </p:anim>
                                  </p:childTnLst>
                                </p:cTn>
                              </p:par>
                            </p:childTnLst>
                          </p:cTn>
                        </p:par>
                        <p:par>
                          <p:cTn id="9" fill="hold">
                            <p:stCondLst>
                              <p:cond delay="125"/>
                            </p:stCondLst>
                            <p:childTnLst>
                              <p:par>
                                <p:cTn id="10" presetID="41" presetClass="entr" fill="hold" nodeType="afterEffect">
                                  <p:stCondLst>
                                    <p:cond delay="0"/>
                                  </p:stCondLst>
                                  <p:childTnLst>
                                    <p:set>
                                      <p:cBhvr>
                                        <p:cTn id="11" dur="0" fill="hold">
                                          <p:stCondLst>
                                            <p:cond delay="0"/>
                                          </p:stCondLst>
                                        </p:cTn>
                                        <p:tgtEl>
                                          <p:spTgt spid="136"/>
                                        </p:tgtEl>
                                        <p:attrNameLst>
                                          <p:attrName>style.visibility</p:attrName>
                                        </p:attrNameLst>
                                      </p:cBhvr>
                                      <p:to>
                                        <p:strVal val="visible"/>
                                      </p:to>
                                    </p:set>
                                    <p:anim calcmode="lin" valueType="num">
                                      <p:cBhvr additive="repl">
                                        <p:cTn id="12" dur="250" fill="hold"/>
                                        <p:tgtEl>
                                          <p:spTgt spid="136"/>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36"/>
                                        </p:tgtEl>
                                        <p:attrNameLst>
                                          <p:attrName>ppt_y</p:attrName>
                                        </p:attrNameLst>
                                      </p:cBhvr>
                                      <p:tavLst>
                                        <p:tav tm="0">
                                          <p:val>
                                            <p:strVal val="#ppt_y"/>
                                          </p:val>
                                        </p:tav>
                                        <p:tav tm="100000">
                                          <p:val>
                                            <p:strVal val="#ppt_y"/>
                                          </p:val>
                                        </p:tav>
                                      </p:tavLst>
                                    </p:anim>
                                    <p:anim calcmode="lin" valueType="num">
                                      <p:cBhvr additive="repl">
                                        <p:cTn id="14" dur="250" fill="hold"/>
                                        <p:tgtEl>
                                          <p:spTgt spid="136"/>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36"/>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503640" y="225720"/>
            <a:ext cx="9071280" cy="438804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38" name="Grafik 137"/>
          <p:cNvPicPr/>
          <p:nvPr/>
        </p:nvPicPr>
        <p:blipFill>
          <a:blip r:embed="rId2"/>
          <a:stretch/>
        </p:blipFill>
        <p:spPr>
          <a:xfrm>
            <a:off x="0" y="14760"/>
            <a:ext cx="10080000" cy="5655240"/>
          </a:xfrm>
          <a:prstGeom prst="rect">
            <a:avLst/>
          </a:prstGeom>
          <a:ln>
            <a:noFill/>
          </a:ln>
        </p:spPr>
      </p:pic>
      <p:sp>
        <p:nvSpPr>
          <p:cNvPr id="139" name="CustomShape 2"/>
          <p:cNvSpPr/>
          <p:nvPr/>
        </p:nvSpPr>
        <p:spPr>
          <a:xfrm>
            <a:off x="6048000" y="720000"/>
            <a:ext cx="2304000" cy="1368000"/>
          </a:xfrm>
          <a:prstGeom prst="wedgeRoundRectCallout">
            <a:avLst>
              <a:gd name="adj1" fmla="val -98254"/>
              <a:gd name="adj2" fmla="val 65518"/>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Die Mehrheit schätzt, </a:t>
            </a:r>
          </a:p>
          <a:p>
            <a:pPr algn="ctr"/>
            <a:r>
              <a:rPr lang="de-DE" sz="1800" b="0" strike="noStrike" spc="-1">
                <a:latin typeface="Arial"/>
              </a:rPr>
              <a:t>dass mehr Männer </a:t>
            </a:r>
          </a:p>
          <a:p>
            <a:pPr algn="ctr"/>
            <a:r>
              <a:rPr lang="de-DE" sz="1800" b="0" strike="noStrike" spc="-1">
                <a:latin typeface="Arial"/>
              </a:rPr>
              <a:t>obdachlos sind.</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repl">
                                        <p:cTn id="7" dur="500" fill="hold"/>
                                        <p:tgtEl>
                                          <p:spTgt spid="138"/>
                                        </p:tgtEl>
                                        <p:attrNameLst>
                                          <p:attrName>ppt_x</p:attrName>
                                        </p:attrNameLst>
                                      </p:cBhvr>
                                      <p:tavLst>
                                        <p:tav tm="0">
                                          <p:val>
                                            <p:strVal val="#ppt_x"/>
                                          </p:val>
                                        </p:tav>
                                        <p:tav tm="100000">
                                          <p:val>
                                            <p:strVal val="#ppt_x"/>
                                          </p:val>
                                        </p:tav>
                                      </p:tavLst>
                                    </p:anim>
                                    <p:anim calcmode="lin" valueType="num">
                                      <p:cBhvr additive="repl">
                                        <p:cTn id="8" dur="500" fill="hold"/>
                                        <p:tgtEl>
                                          <p:spTgt spid="1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39"/>
                                        </p:tgtEl>
                                        <p:attrNameLst>
                                          <p:attrName>style.visibility</p:attrName>
                                        </p:attrNameLst>
                                      </p:cBhvr>
                                      <p:to>
                                        <p:strVal val="visible"/>
                                      </p:to>
                                    </p:set>
                                    <p:anim calcmode="lin" valueType="num">
                                      <p:cBhvr additive="repl">
                                        <p:cTn id="12" dur="25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39"/>
                                        </p:tgtEl>
                                        <p:attrNameLst>
                                          <p:attrName>ppt_y</p:attrName>
                                        </p:attrNameLst>
                                      </p:cBhvr>
                                      <p:tavLst>
                                        <p:tav tm="0">
                                          <p:val>
                                            <p:strVal val="#ppt_y"/>
                                          </p:val>
                                        </p:tav>
                                        <p:tav tm="100000">
                                          <p:val>
                                            <p:strVal val="#ppt_y"/>
                                          </p:val>
                                        </p:tav>
                                      </p:tavLst>
                                    </p:anim>
                                    <p:anim calcmode="lin" valueType="num">
                                      <p:cBhvr additive="repl">
                                        <p:cTn id="14" dur="25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41" name="Grafik 140"/>
          <p:cNvPicPr/>
          <p:nvPr/>
        </p:nvPicPr>
        <p:blipFill>
          <a:blip r:embed="rId2"/>
          <a:stretch/>
        </p:blipFill>
        <p:spPr>
          <a:xfrm>
            <a:off x="7200" y="0"/>
            <a:ext cx="10144800" cy="5703480"/>
          </a:xfrm>
          <a:prstGeom prst="rect">
            <a:avLst/>
          </a:prstGeom>
          <a:ln>
            <a:noFill/>
          </a:ln>
        </p:spPr>
      </p:pic>
      <p:sp>
        <p:nvSpPr>
          <p:cNvPr id="142" name="CustomShape 2"/>
          <p:cNvSpPr/>
          <p:nvPr/>
        </p:nvSpPr>
        <p:spPr>
          <a:xfrm>
            <a:off x="5544000" y="792000"/>
            <a:ext cx="2448000" cy="1080000"/>
          </a:xfrm>
          <a:prstGeom prst="wedgeRoundRectCallout">
            <a:avLst>
              <a:gd name="adj1" fmla="val -50689"/>
              <a:gd name="adj2" fmla="val 94782"/>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Die Befragten schätzen </a:t>
            </a:r>
          </a:p>
          <a:p>
            <a:pPr algn="ctr"/>
            <a:r>
              <a:rPr lang="de-DE" sz="1800" b="0" strike="noStrike" spc="-1">
                <a:latin typeface="Arial"/>
              </a:rPr>
              <a:t>ein Alter von </a:t>
            </a:r>
          </a:p>
          <a:p>
            <a:pPr algn="ctr"/>
            <a:r>
              <a:rPr lang="de-DE" sz="1800" b="0" strike="noStrike" spc="-1">
                <a:latin typeface="Arial"/>
              </a:rPr>
              <a:t>41 bis 60 Jahren.</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repl">
                                        <p:cTn id="7" dur="500" fill="hold"/>
                                        <p:tgtEl>
                                          <p:spTgt spid="141"/>
                                        </p:tgtEl>
                                        <p:attrNameLst>
                                          <p:attrName>ppt_x</p:attrName>
                                        </p:attrNameLst>
                                      </p:cBhvr>
                                      <p:tavLst>
                                        <p:tav tm="0">
                                          <p:val>
                                            <p:strVal val="#ppt_x"/>
                                          </p:val>
                                        </p:tav>
                                        <p:tav tm="100000">
                                          <p:val>
                                            <p:strVal val="#ppt_x"/>
                                          </p:val>
                                        </p:tav>
                                      </p:tavLst>
                                    </p:anim>
                                    <p:anim calcmode="lin" valueType="num">
                                      <p:cBhvr additive="repl">
                                        <p:cTn id="8" dur="500" fill="hold"/>
                                        <p:tgtEl>
                                          <p:spTgt spid="1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repl">
                                        <p:cTn id="12" dur="500" fill="hold"/>
                                        <p:tgtEl>
                                          <p:spTgt spid="142"/>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500" fill="hold"/>
                                        <p:tgtEl>
                                          <p:spTgt spid="142"/>
                                        </p:tgtEl>
                                        <p:attrNameLst>
                                          <p:attrName>ppt_y</p:attrName>
                                        </p:attrNameLst>
                                      </p:cBhvr>
                                      <p:tavLst>
                                        <p:tav tm="0">
                                          <p:val>
                                            <p:strVal val="#ppt_y"/>
                                          </p:val>
                                        </p:tav>
                                        <p:tav tm="100000">
                                          <p:val>
                                            <p:strVal val="#ppt_y"/>
                                          </p:val>
                                        </p:tav>
                                      </p:tavLst>
                                    </p:anim>
                                    <p:anim calcmode="lin" valueType="num">
                                      <p:cBhvr additive="repl">
                                        <p:cTn id="14" dur="500" fill="hold"/>
                                        <p:tgtEl>
                                          <p:spTgt spid="142"/>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500" fill="hold"/>
                                        <p:tgtEl>
                                          <p:spTgt spid="142"/>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44" name="Grafik 143"/>
          <p:cNvPicPr/>
          <p:nvPr/>
        </p:nvPicPr>
        <p:blipFill>
          <a:blip r:embed="rId2"/>
          <a:stretch/>
        </p:blipFill>
        <p:spPr>
          <a:xfrm>
            <a:off x="-105120" y="-13320"/>
            <a:ext cx="10185120" cy="5683320"/>
          </a:xfrm>
          <a:prstGeom prst="rect">
            <a:avLst/>
          </a:prstGeom>
          <a:ln>
            <a:noFill/>
          </a:ln>
        </p:spPr>
      </p:pic>
      <p:sp>
        <p:nvSpPr>
          <p:cNvPr id="145" name="CustomShape 2"/>
          <p:cNvSpPr/>
          <p:nvPr/>
        </p:nvSpPr>
        <p:spPr>
          <a:xfrm>
            <a:off x="6984000" y="648000"/>
            <a:ext cx="3096000" cy="1224000"/>
          </a:xfrm>
          <a:prstGeom prst="wedgeRoundRectCallout">
            <a:avLst>
              <a:gd name="adj1" fmla="val -48490"/>
              <a:gd name="adj2" fmla="val 94629"/>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84,4% der Befragten haben </a:t>
            </a:r>
          </a:p>
          <a:p>
            <a:pPr algn="ctr"/>
            <a:r>
              <a:rPr lang="de-DE" sz="1800" b="0" strike="noStrike" spc="-1">
                <a:latin typeface="Arial"/>
              </a:rPr>
              <a:t>schon mal etwas für die </a:t>
            </a:r>
          </a:p>
          <a:p>
            <a:pPr algn="ctr"/>
            <a:r>
              <a:rPr lang="de-DE" sz="1800" b="0" strike="noStrike" spc="-1">
                <a:latin typeface="Arial"/>
              </a:rPr>
              <a:t>Obdachlosen gespendet.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repl">
                                        <p:cTn id="7" dur="500" fill="hold"/>
                                        <p:tgtEl>
                                          <p:spTgt spid="144"/>
                                        </p:tgtEl>
                                        <p:attrNameLst>
                                          <p:attrName>ppt_x</p:attrName>
                                        </p:attrNameLst>
                                      </p:cBhvr>
                                      <p:tavLst>
                                        <p:tav tm="0">
                                          <p:val>
                                            <p:strVal val="#ppt_x"/>
                                          </p:val>
                                        </p:tav>
                                        <p:tav tm="100000">
                                          <p:val>
                                            <p:strVal val="#ppt_x"/>
                                          </p:val>
                                        </p:tav>
                                      </p:tavLst>
                                    </p:anim>
                                    <p:anim calcmode="lin" valueType="num">
                                      <p:cBhvr additive="repl">
                                        <p:cTn id="8" dur="500" fill="hold"/>
                                        <p:tgtEl>
                                          <p:spTgt spid="1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45"/>
                                        </p:tgtEl>
                                        <p:attrNameLst>
                                          <p:attrName>style.visibility</p:attrName>
                                        </p:attrNameLst>
                                      </p:cBhvr>
                                      <p:to>
                                        <p:strVal val="visible"/>
                                      </p:to>
                                    </p:set>
                                    <p:anim calcmode="lin" valueType="num">
                                      <p:cBhvr additive="repl">
                                        <p:cTn id="12" dur="25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45"/>
                                        </p:tgtEl>
                                        <p:attrNameLst>
                                          <p:attrName>ppt_y</p:attrName>
                                        </p:attrNameLst>
                                      </p:cBhvr>
                                      <p:tavLst>
                                        <p:tav tm="0">
                                          <p:val>
                                            <p:strVal val="#ppt_y"/>
                                          </p:val>
                                        </p:tav>
                                        <p:tav tm="100000">
                                          <p:val>
                                            <p:strVal val="#ppt_y"/>
                                          </p:val>
                                        </p:tav>
                                      </p:tavLst>
                                    </p:anim>
                                    <p:anim calcmode="lin" valueType="num">
                                      <p:cBhvr additive="repl">
                                        <p:cTn id="14" dur="25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503640" y="226080"/>
            <a:ext cx="9071280" cy="4388400"/>
          </a:xfrm>
          <a:prstGeom prst="rect">
            <a:avLst/>
          </a:prstGeom>
          <a:noFill/>
          <a:ln>
            <a:noFill/>
          </a:ln>
        </p:spPr>
        <p:txBody>
          <a:bodyPr lIns="0" tIns="0" rIns="0" bIns="0" anchor="ctr">
            <a:spAutoFit/>
          </a:bodyPr>
          <a:lstStyle/>
          <a:p>
            <a:pPr algn="ctr"/>
            <a:endParaRPr lang="de-DE" sz="3200" b="0" strike="noStrike" spc="-1">
              <a:latin typeface="Arial"/>
            </a:endParaRPr>
          </a:p>
        </p:txBody>
      </p:sp>
      <p:pic>
        <p:nvPicPr>
          <p:cNvPr id="147" name="Grafik 146"/>
          <p:cNvPicPr/>
          <p:nvPr/>
        </p:nvPicPr>
        <p:blipFill>
          <a:blip r:embed="rId2"/>
          <a:stretch/>
        </p:blipFill>
        <p:spPr>
          <a:xfrm>
            <a:off x="0" y="0"/>
            <a:ext cx="10080000" cy="5654880"/>
          </a:xfrm>
          <a:prstGeom prst="rect">
            <a:avLst/>
          </a:prstGeom>
          <a:ln>
            <a:noFill/>
          </a:ln>
        </p:spPr>
      </p:pic>
      <p:sp>
        <p:nvSpPr>
          <p:cNvPr id="148" name="CustomShape 2"/>
          <p:cNvSpPr/>
          <p:nvPr/>
        </p:nvSpPr>
        <p:spPr>
          <a:xfrm>
            <a:off x="7128000" y="864000"/>
            <a:ext cx="2880000" cy="1152000"/>
          </a:xfrm>
          <a:prstGeom prst="wedgeRoundRectCallout">
            <a:avLst>
              <a:gd name="adj1" fmla="val -46402"/>
              <a:gd name="adj2" fmla="val 86018"/>
              <a:gd name="adj3" fmla="val 16667"/>
            </a:avLst>
          </a:prstGeom>
          <a:solidFill>
            <a:srgbClr val="FFFFD7"/>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de-DE" sz="1800" b="0" strike="noStrike" spc="-1">
                <a:latin typeface="Arial"/>
              </a:rPr>
              <a:t>Ein großer Teil der </a:t>
            </a:r>
          </a:p>
          <a:p>
            <a:pPr algn="ctr"/>
            <a:r>
              <a:rPr lang="de-DE" sz="1800" b="0" strike="noStrike" spc="-1">
                <a:latin typeface="Arial"/>
              </a:rPr>
              <a:t>Befragten (39,7%) haben </a:t>
            </a:r>
          </a:p>
          <a:p>
            <a:pPr algn="ctr"/>
            <a:r>
              <a:rPr lang="de-DE" sz="1800" b="0" strike="noStrike" spc="-1">
                <a:latin typeface="Arial"/>
              </a:rPr>
              <a:t>Geld gespendet.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repl">
                                        <p:cTn id="7" dur="500" fill="hold"/>
                                        <p:tgtEl>
                                          <p:spTgt spid="147"/>
                                        </p:tgtEl>
                                        <p:attrNameLst>
                                          <p:attrName>ppt_x</p:attrName>
                                        </p:attrNameLst>
                                      </p:cBhvr>
                                      <p:tavLst>
                                        <p:tav tm="0">
                                          <p:val>
                                            <p:strVal val="#ppt_x"/>
                                          </p:val>
                                        </p:tav>
                                        <p:tav tm="100000">
                                          <p:val>
                                            <p:strVal val="#ppt_x"/>
                                          </p:val>
                                        </p:tav>
                                      </p:tavLst>
                                    </p:anim>
                                    <p:anim calcmode="lin" valueType="num">
                                      <p:cBhvr additive="repl">
                                        <p:cTn id="8" dur="500" fill="hold"/>
                                        <p:tgtEl>
                                          <p:spTgt spid="1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fill="hold" nodeType="afterEffect">
                                  <p:stCondLst>
                                    <p:cond delay="0"/>
                                  </p:stCondLst>
                                  <p:childTnLst>
                                    <p:set>
                                      <p:cBhvr>
                                        <p:cTn id="11" dur="0" fill="hold">
                                          <p:stCondLst>
                                            <p:cond delay="0"/>
                                          </p:stCondLst>
                                        </p:cTn>
                                        <p:tgtEl>
                                          <p:spTgt spid="148"/>
                                        </p:tgtEl>
                                        <p:attrNameLst>
                                          <p:attrName>style.visibility</p:attrName>
                                        </p:attrNameLst>
                                      </p:cBhvr>
                                      <p:to>
                                        <p:strVal val="visible"/>
                                      </p:to>
                                    </p:set>
                                    <p:anim calcmode="lin" valueType="num">
                                      <p:cBhvr additive="repl">
                                        <p:cTn id="12" dur="25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additive="repl">
                                        <p:cTn id="13" dur="250" fill="hold"/>
                                        <p:tgtEl>
                                          <p:spTgt spid="148"/>
                                        </p:tgtEl>
                                        <p:attrNameLst>
                                          <p:attrName>ppt_y</p:attrName>
                                        </p:attrNameLst>
                                      </p:cBhvr>
                                      <p:tavLst>
                                        <p:tav tm="0">
                                          <p:val>
                                            <p:strVal val="#ppt_y"/>
                                          </p:val>
                                        </p:tav>
                                        <p:tav tm="100000">
                                          <p:val>
                                            <p:strVal val="#ppt_y"/>
                                          </p:val>
                                        </p:tav>
                                      </p:tavLst>
                                    </p:anim>
                                    <p:anim calcmode="lin" valueType="num">
                                      <p:cBhvr additive="repl">
                                        <p:cTn id="14" dur="25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5" dur="25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6" dur="2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882</Words>
  <Application>Microsoft Office PowerPoint</Application>
  <PresentationFormat>Benutzerdefiniert</PresentationFormat>
  <Paragraphs>93</Paragraphs>
  <Slides>28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DejaVu Sans</vt:lpstr>
      <vt:lpstr>Lucida Console</vt:lpstr>
      <vt:lpstr>Symbol</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
  <dc:description/>
  <cp:lastModifiedBy>Kersjes</cp:lastModifiedBy>
  <cp:revision>53</cp:revision>
  <dcterms:created xsi:type="dcterms:W3CDTF">2019-11-07T09:50:53Z</dcterms:created>
  <dcterms:modified xsi:type="dcterms:W3CDTF">2019-11-08T11:39:51Z</dcterms:modified>
  <dc:language>de-DE</dc:language>
</cp:coreProperties>
</file>